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86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10083800" cy="7562850"/>
  <p:notesSz cx="100838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157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20900" y="554320"/>
            <a:ext cx="58420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5689" y="241899"/>
            <a:ext cx="7932420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255" y="1722720"/>
            <a:ext cx="9051289" cy="3220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71009" y="6875419"/>
            <a:ext cx="1545589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0050" y="6875419"/>
            <a:ext cx="309879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cuda-c-programming-guide/index.html#atomic-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parallel-thread-executi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gpu.github.io/scan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c-programming-guide/" TargetMode="External"/><Relationship Id="rId2" Type="http://schemas.openxmlformats.org/officeDocument/2006/relationships/hyperlink" Target="http://developer.download.nvidia.com/compute/developertrainingmaterials/presentations/cuda_language/Introduction_to_CUDA_C.ppt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3171825"/>
            <a:ext cx="62331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000000"/>
                </a:solidFill>
              </a:rPr>
              <a:t>CUDA</a:t>
            </a:r>
            <a:r>
              <a:rPr sz="5400" spc="-360" dirty="0">
                <a:solidFill>
                  <a:srgbClr val="000000"/>
                </a:solidFill>
              </a:rPr>
              <a:t> </a:t>
            </a:r>
            <a:r>
              <a:rPr sz="5400" spc="-10" dirty="0">
                <a:solidFill>
                  <a:srgbClr val="000000"/>
                </a:solidFill>
              </a:rPr>
              <a:t>Programming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930" y="1494120"/>
            <a:ext cx="2642870" cy="2038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34198" y="1233273"/>
            <a:ext cx="3932464" cy="4925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0889" y="554320"/>
            <a:ext cx="5987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Processing</a:t>
            </a:r>
            <a:r>
              <a:rPr spc="-45" dirty="0"/>
              <a:t> </a:t>
            </a:r>
            <a:r>
              <a:rPr spc="-5" dirty="0"/>
              <a:t>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290" y="4176360"/>
            <a:ext cx="39173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16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Copy input data </a:t>
            </a:r>
            <a:r>
              <a:rPr sz="1800" spc="-5" dirty="0">
                <a:latin typeface="Arial"/>
                <a:cs typeface="Arial"/>
              </a:rPr>
              <a:t>from CPU memory 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GPU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354330" marR="208279" indent="-341630">
              <a:lnSpc>
                <a:spcPct val="100000"/>
              </a:lnSpc>
              <a:buAutoNum type="arabicPeriod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Load </a:t>
            </a:r>
            <a:r>
              <a:rPr sz="1800" dirty="0">
                <a:latin typeface="Arial"/>
                <a:cs typeface="Arial"/>
              </a:rPr>
              <a:t>GPU </a:t>
            </a:r>
            <a:r>
              <a:rPr sz="1800" spc="-5" dirty="0">
                <a:latin typeface="Arial"/>
                <a:cs typeface="Arial"/>
              </a:rPr>
              <a:t>program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execute,  caching data on chip for  performance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050" y="1528410"/>
            <a:ext cx="3155950" cy="426720"/>
          </a:xfrm>
          <a:custGeom>
            <a:avLst/>
            <a:gdLst/>
            <a:ahLst/>
            <a:cxnLst/>
            <a:rect l="l" t="t" r="r" b="b"/>
            <a:pathLst>
              <a:path w="3155950" h="426719">
                <a:moveTo>
                  <a:pt x="3050540" y="157479"/>
                </a:moveTo>
                <a:lnTo>
                  <a:pt x="2876550" y="157479"/>
                </a:lnTo>
                <a:lnTo>
                  <a:pt x="2876550" y="254000"/>
                </a:lnTo>
                <a:lnTo>
                  <a:pt x="0" y="254000"/>
                </a:lnTo>
                <a:lnTo>
                  <a:pt x="0" y="426719"/>
                </a:lnTo>
                <a:lnTo>
                  <a:pt x="2889250" y="426719"/>
                </a:lnTo>
                <a:lnTo>
                  <a:pt x="2898140" y="425450"/>
                </a:lnTo>
                <a:lnTo>
                  <a:pt x="2907029" y="425450"/>
                </a:lnTo>
                <a:lnTo>
                  <a:pt x="2915920" y="422909"/>
                </a:lnTo>
                <a:lnTo>
                  <a:pt x="2923540" y="421639"/>
                </a:lnTo>
                <a:lnTo>
                  <a:pt x="2932429" y="419100"/>
                </a:lnTo>
                <a:lnTo>
                  <a:pt x="2941320" y="415289"/>
                </a:lnTo>
                <a:lnTo>
                  <a:pt x="2948940" y="412750"/>
                </a:lnTo>
                <a:lnTo>
                  <a:pt x="2956560" y="408939"/>
                </a:lnTo>
                <a:lnTo>
                  <a:pt x="2965450" y="403859"/>
                </a:lnTo>
                <a:lnTo>
                  <a:pt x="2973070" y="400050"/>
                </a:lnTo>
                <a:lnTo>
                  <a:pt x="2979420" y="394969"/>
                </a:lnTo>
                <a:lnTo>
                  <a:pt x="2987040" y="388619"/>
                </a:lnTo>
                <a:lnTo>
                  <a:pt x="2993390" y="383539"/>
                </a:lnTo>
                <a:lnTo>
                  <a:pt x="3012440" y="364489"/>
                </a:lnTo>
                <a:lnTo>
                  <a:pt x="3035300" y="326389"/>
                </a:lnTo>
                <a:lnTo>
                  <a:pt x="3049270" y="274319"/>
                </a:lnTo>
                <a:lnTo>
                  <a:pt x="3049270" y="266700"/>
                </a:lnTo>
                <a:lnTo>
                  <a:pt x="3050540" y="256539"/>
                </a:lnTo>
                <a:lnTo>
                  <a:pt x="3050540" y="157479"/>
                </a:lnTo>
                <a:close/>
              </a:path>
              <a:path w="3155950" h="426719">
                <a:moveTo>
                  <a:pt x="2962910" y="0"/>
                </a:moveTo>
                <a:lnTo>
                  <a:pt x="2771140" y="157479"/>
                </a:lnTo>
                <a:lnTo>
                  <a:pt x="3155950" y="157479"/>
                </a:lnTo>
                <a:lnTo>
                  <a:pt x="2962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0050" y="1528410"/>
            <a:ext cx="3155950" cy="426720"/>
          </a:xfrm>
          <a:custGeom>
            <a:avLst/>
            <a:gdLst/>
            <a:ahLst/>
            <a:cxnLst/>
            <a:rect l="l" t="t" r="r" b="b"/>
            <a:pathLst>
              <a:path w="3155950" h="426719">
                <a:moveTo>
                  <a:pt x="0" y="426719"/>
                </a:moveTo>
                <a:lnTo>
                  <a:pt x="2880360" y="426719"/>
                </a:lnTo>
                <a:lnTo>
                  <a:pt x="2889250" y="426719"/>
                </a:lnTo>
                <a:lnTo>
                  <a:pt x="2898140" y="425450"/>
                </a:lnTo>
                <a:lnTo>
                  <a:pt x="2907029" y="425450"/>
                </a:lnTo>
                <a:lnTo>
                  <a:pt x="2915920" y="422909"/>
                </a:lnTo>
                <a:lnTo>
                  <a:pt x="2923540" y="421639"/>
                </a:lnTo>
                <a:lnTo>
                  <a:pt x="2932429" y="419100"/>
                </a:lnTo>
                <a:lnTo>
                  <a:pt x="2941320" y="415289"/>
                </a:lnTo>
                <a:lnTo>
                  <a:pt x="2948940" y="412750"/>
                </a:lnTo>
                <a:lnTo>
                  <a:pt x="2956560" y="408939"/>
                </a:lnTo>
                <a:lnTo>
                  <a:pt x="2965450" y="403859"/>
                </a:lnTo>
                <a:lnTo>
                  <a:pt x="2973070" y="400050"/>
                </a:lnTo>
                <a:lnTo>
                  <a:pt x="2979420" y="394969"/>
                </a:lnTo>
                <a:lnTo>
                  <a:pt x="2987040" y="388619"/>
                </a:lnTo>
                <a:lnTo>
                  <a:pt x="2993390" y="383539"/>
                </a:lnTo>
                <a:lnTo>
                  <a:pt x="2999740" y="377189"/>
                </a:lnTo>
                <a:lnTo>
                  <a:pt x="3006090" y="370839"/>
                </a:lnTo>
                <a:lnTo>
                  <a:pt x="3012440" y="364489"/>
                </a:lnTo>
                <a:lnTo>
                  <a:pt x="3017520" y="356869"/>
                </a:lnTo>
                <a:lnTo>
                  <a:pt x="3022600" y="349250"/>
                </a:lnTo>
                <a:lnTo>
                  <a:pt x="3027679" y="341629"/>
                </a:lnTo>
                <a:lnTo>
                  <a:pt x="3031490" y="334009"/>
                </a:lnTo>
                <a:lnTo>
                  <a:pt x="3035300" y="326389"/>
                </a:lnTo>
                <a:lnTo>
                  <a:pt x="3039110" y="317500"/>
                </a:lnTo>
                <a:lnTo>
                  <a:pt x="3041650" y="309879"/>
                </a:lnTo>
                <a:lnTo>
                  <a:pt x="3044190" y="300989"/>
                </a:lnTo>
                <a:lnTo>
                  <a:pt x="3046729" y="292100"/>
                </a:lnTo>
                <a:lnTo>
                  <a:pt x="3048000" y="283209"/>
                </a:lnTo>
                <a:lnTo>
                  <a:pt x="3049270" y="274319"/>
                </a:lnTo>
                <a:lnTo>
                  <a:pt x="3049270" y="266700"/>
                </a:lnTo>
                <a:lnTo>
                  <a:pt x="3050540" y="256539"/>
                </a:lnTo>
                <a:lnTo>
                  <a:pt x="3050540" y="157479"/>
                </a:lnTo>
                <a:lnTo>
                  <a:pt x="3155950" y="157479"/>
                </a:lnTo>
                <a:lnTo>
                  <a:pt x="2962910" y="0"/>
                </a:lnTo>
                <a:lnTo>
                  <a:pt x="2771140" y="157479"/>
                </a:lnTo>
                <a:lnTo>
                  <a:pt x="2876550" y="157479"/>
                </a:lnTo>
                <a:lnTo>
                  <a:pt x="2876550" y="254000"/>
                </a:lnTo>
                <a:lnTo>
                  <a:pt x="0" y="254000"/>
                </a:lnTo>
                <a:lnTo>
                  <a:pt x="0" y="426719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6050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39" h="1515110">
                <a:moveTo>
                  <a:pt x="535939" y="1247140"/>
                </a:moveTo>
                <a:lnTo>
                  <a:pt x="0" y="1247140"/>
                </a:lnTo>
                <a:lnTo>
                  <a:pt x="267970" y="1515110"/>
                </a:lnTo>
                <a:lnTo>
                  <a:pt x="535939" y="1247140"/>
                </a:lnTo>
                <a:close/>
              </a:path>
              <a:path w="535939" h="1515110">
                <a:moveTo>
                  <a:pt x="402589" y="267970"/>
                </a:moveTo>
                <a:lnTo>
                  <a:pt x="134620" y="267970"/>
                </a:lnTo>
                <a:lnTo>
                  <a:pt x="134620" y="1247140"/>
                </a:lnTo>
                <a:lnTo>
                  <a:pt x="402589" y="1247140"/>
                </a:lnTo>
                <a:lnTo>
                  <a:pt x="402589" y="267970"/>
                </a:lnTo>
                <a:close/>
              </a:path>
              <a:path w="535939" h="1515110">
                <a:moveTo>
                  <a:pt x="267970" y="0"/>
                </a:moveTo>
                <a:lnTo>
                  <a:pt x="0" y="267970"/>
                </a:lnTo>
                <a:lnTo>
                  <a:pt x="535939" y="267970"/>
                </a:lnTo>
                <a:lnTo>
                  <a:pt x="267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6050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39" h="1515110">
                <a:moveTo>
                  <a:pt x="0" y="267970"/>
                </a:moveTo>
                <a:lnTo>
                  <a:pt x="267970" y="0"/>
                </a:lnTo>
                <a:lnTo>
                  <a:pt x="535939" y="267970"/>
                </a:lnTo>
                <a:lnTo>
                  <a:pt x="402589" y="267970"/>
                </a:lnTo>
                <a:lnTo>
                  <a:pt x="402589" y="1247140"/>
                </a:lnTo>
                <a:lnTo>
                  <a:pt x="535939" y="1247140"/>
                </a:lnTo>
                <a:lnTo>
                  <a:pt x="267970" y="1515110"/>
                </a:lnTo>
                <a:lnTo>
                  <a:pt x="0" y="1247140"/>
                </a:lnTo>
                <a:lnTo>
                  <a:pt x="134620" y="1247140"/>
                </a:lnTo>
                <a:lnTo>
                  <a:pt x="134620" y="267970"/>
                </a:lnTo>
                <a:lnTo>
                  <a:pt x="0" y="26797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96329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40" h="1515110">
                <a:moveTo>
                  <a:pt x="535940" y="1247140"/>
                </a:moveTo>
                <a:lnTo>
                  <a:pt x="0" y="1247140"/>
                </a:lnTo>
                <a:lnTo>
                  <a:pt x="267970" y="1515110"/>
                </a:lnTo>
                <a:lnTo>
                  <a:pt x="535940" y="1247140"/>
                </a:lnTo>
                <a:close/>
              </a:path>
              <a:path w="535940" h="1515110">
                <a:moveTo>
                  <a:pt x="401320" y="267970"/>
                </a:moveTo>
                <a:lnTo>
                  <a:pt x="133350" y="267970"/>
                </a:lnTo>
                <a:lnTo>
                  <a:pt x="133350" y="1247140"/>
                </a:lnTo>
                <a:lnTo>
                  <a:pt x="401320" y="1247140"/>
                </a:lnTo>
                <a:lnTo>
                  <a:pt x="401320" y="267970"/>
                </a:lnTo>
                <a:close/>
              </a:path>
              <a:path w="535940" h="1515110">
                <a:moveTo>
                  <a:pt x="267970" y="0"/>
                </a:moveTo>
                <a:lnTo>
                  <a:pt x="0" y="267970"/>
                </a:lnTo>
                <a:lnTo>
                  <a:pt x="535940" y="267970"/>
                </a:lnTo>
                <a:lnTo>
                  <a:pt x="267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6329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40" h="1515110">
                <a:moveTo>
                  <a:pt x="0" y="267970"/>
                </a:moveTo>
                <a:lnTo>
                  <a:pt x="267970" y="0"/>
                </a:lnTo>
                <a:lnTo>
                  <a:pt x="535940" y="267970"/>
                </a:lnTo>
                <a:lnTo>
                  <a:pt x="401320" y="267970"/>
                </a:lnTo>
                <a:lnTo>
                  <a:pt x="401320" y="1247140"/>
                </a:lnTo>
                <a:lnTo>
                  <a:pt x="535940" y="1247140"/>
                </a:lnTo>
                <a:lnTo>
                  <a:pt x="267970" y="1515110"/>
                </a:lnTo>
                <a:lnTo>
                  <a:pt x="0" y="1247140"/>
                </a:lnTo>
                <a:lnTo>
                  <a:pt x="133350" y="1247140"/>
                </a:lnTo>
                <a:lnTo>
                  <a:pt x="133350" y="267970"/>
                </a:lnTo>
                <a:lnTo>
                  <a:pt x="0" y="26797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1430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40" h="1515110">
                <a:moveTo>
                  <a:pt x="535940" y="1247140"/>
                </a:moveTo>
                <a:lnTo>
                  <a:pt x="0" y="1247140"/>
                </a:lnTo>
                <a:lnTo>
                  <a:pt x="267970" y="1515110"/>
                </a:lnTo>
                <a:lnTo>
                  <a:pt x="535940" y="1247140"/>
                </a:lnTo>
                <a:close/>
              </a:path>
              <a:path w="535940" h="1515110">
                <a:moveTo>
                  <a:pt x="402590" y="267970"/>
                </a:moveTo>
                <a:lnTo>
                  <a:pt x="134620" y="267970"/>
                </a:lnTo>
                <a:lnTo>
                  <a:pt x="134620" y="1247140"/>
                </a:lnTo>
                <a:lnTo>
                  <a:pt x="402590" y="1247140"/>
                </a:lnTo>
                <a:lnTo>
                  <a:pt x="402590" y="267970"/>
                </a:lnTo>
                <a:close/>
              </a:path>
              <a:path w="535940" h="1515110">
                <a:moveTo>
                  <a:pt x="267970" y="0"/>
                </a:moveTo>
                <a:lnTo>
                  <a:pt x="0" y="267970"/>
                </a:lnTo>
                <a:lnTo>
                  <a:pt x="535940" y="267970"/>
                </a:lnTo>
                <a:lnTo>
                  <a:pt x="267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1430" y="4059520"/>
            <a:ext cx="535940" cy="1515110"/>
          </a:xfrm>
          <a:custGeom>
            <a:avLst/>
            <a:gdLst/>
            <a:ahLst/>
            <a:cxnLst/>
            <a:rect l="l" t="t" r="r" b="b"/>
            <a:pathLst>
              <a:path w="535940" h="1515110">
                <a:moveTo>
                  <a:pt x="0" y="267970"/>
                </a:moveTo>
                <a:lnTo>
                  <a:pt x="267970" y="0"/>
                </a:lnTo>
                <a:lnTo>
                  <a:pt x="535940" y="267970"/>
                </a:lnTo>
                <a:lnTo>
                  <a:pt x="402590" y="267970"/>
                </a:lnTo>
                <a:lnTo>
                  <a:pt x="402590" y="1247140"/>
                </a:lnTo>
                <a:lnTo>
                  <a:pt x="535940" y="1247140"/>
                </a:lnTo>
                <a:lnTo>
                  <a:pt x="267970" y="1515110"/>
                </a:lnTo>
                <a:lnTo>
                  <a:pt x="0" y="1247140"/>
                </a:lnTo>
                <a:lnTo>
                  <a:pt x="134620" y="1247140"/>
                </a:lnTo>
                <a:lnTo>
                  <a:pt x="134620" y="267970"/>
                </a:lnTo>
                <a:lnTo>
                  <a:pt x="0" y="26797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1359" y="2033870"/>
            <a:ext cx="1667510" cy="546100"/>
          </a:xfrm>
          <a:custGeom>
            <a:avLst/>
            <a:gdLst/>
            <a:ahLst/>
            <a:cxnLst/>
            <a:rect l="l" t="t" r="r" b="b"/>
            <a:pathLst>
              <a:path w="1667510" h="546100">
                <a:moveTo>
                  <a:pt x="273050" y="0"/>
                </a:moveTo>
                <a:lnTo>
                  <a:pt x="0" y="273050"/>
                </a:lnTo>
                <a:lnTo>
                  <a:pt x="273050" y="546100"/>
                </a:lnTo>
                <a:lnTo>
                  <a:pt x="273050" y="410210"/>
                </a:lnTo>
                <a:lnTo>
                  <a:pt x="1530350" y="410210"/>
                </a:lnTo>
                <a:lnTo>
                  <a:pt x="1667510" y="273050"/>
                </a:lnTo>
                <a:lnTo>
                  <a:pt x="1531620" y="137160"/>
                </a:lnTo>
                <a:lnTo>
                  <a:pt x="273050" y="137160"/>
                </a:lnTo>
                <a:lnTo>
                  <a:pt x="273050" y="0"/>
                </a:lnTo>
                <a:close/>
              </a:path>
              <a:path w="1667510" h="546100">
                <a:moveTo>
                  <a:pt x="1530350" y="410210"/>
                </a:moveTo>
                <a:lnTo>
                  <a:pt x="1394460" y="410210"/>
                </a:lnTo>
                <a:lnTo>
                  <a:pt x="1394460" y="546100"/>
                </a:lnTo>
                <a:lnTo>
                  <a:pt x="1530350" y="410210"/>
                </a:lnTo>
                <a:close/>
              </a:path>
              <a:path w="1667510" h="546100">
                <a:moveTo>
                  <a:pt x="1394460" y="0"/>
                </a:moveTo>
                <a:lnTo>
                  <a:pt x="1394460" y="137160"/>
                </a:lnTo>
                <a:lnTo>
                  <a:pt x="1531620" y="137160"/>
                </a:lnTo>
                <a:lnTo>
                  <a:pt x="139446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1359" y="2033870"/>
            <a:ext cx="1667510" cy="546100"/>
          </a:xfrm>
          <a:custGeom>
            <a:avLst/>
            <a:gdLst/>
            <a:ahLst/>
            <a:cxnLst/>
            <a:rect l="l" t="t" r="r" b="b"/>
            <a:pathLst>
              <a:path w="1667510" h="546100">
                <a:moveTo>
                  <a:pt x="0" y="273050"/>
                </a:moveTo>
                <a:lnTo>
                  <a:pt x="273050" y="0"/>
                </a:lnTo>
                <a:lnTo>
                  <a:pt x="273050" y="137160"/>
                </a:lnTo>
                <a:lnTo>
                  <a:pt x="1394460" y="137160"/>
                </a:lnTo>
                <a:lnTo>
                  <a:pt x="1394460" y="0"/>
                </a:lnTo>
                <a:lnTo>
                  <a:pt x="1667510" y="273050"/>
                </a:lnTo>
                <a:lnTo>
                  <a:pt x="1394460" y="546100"/>
                </a:lnTo>
                <a:lnTo>
                  <a:pt x="1394460" y="410210"/>
                </a:lnTo>
                <a:lnTo>
                  <a:pt x="273050" y="410210"/>
                </a:lnTo>
                <a:lnTo>
                  <a:pt x="273050" y="546100"/>
                </a:lnTo>
                <a:lnTo>
                  <a:pt x="0" y="27305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17620" y="2187540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PCI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70059" y="6875419"/>
            <a:ext cx="2311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性能对比">
            <a:extLst>
              <a:ext uri="{FF2B5EF4-FFF2-40B4-BE49-F238E27FC236}">
                <a16:creationId xmlns:a16="http://schemas.microsoft.com/office/drawing/2014/main" id="{E4069EC3-1576-4FD1-85B4-A9E41DDD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264727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性能对比">
            <a:extLst>
              <a:ext uri="{FF2B5EF4-FFF2-40B4-BE49-F238E27FC236}">
                <a16:creationId xmlns:a16="http://schemas.microsoft.com/office/drawing/2014/main" id="{31C95011-A06F-40B9-974B-621E7380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0"/>
            <a:ext cx="48768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性能对比">
            <a:extLst>
              <a:ext uri="{FF2B5EF4-FFF2-40B4-BE49-F238E27FC236}">
                <a16:creationId xmlns:a16="http://schemas.microsoft.com/office/drawing/2014/main" id="{1490B569-1F9E-4B77-AE8F-A77C4468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619499"/>
            <a:ext cx="4876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F4CBD5-0870-473F-A8B3-3DB4F1ADE170}"/>
              </a:ext>
            </a:extLst>
          </p:cNvPr>
          <p:cNvSpPr/>
          <p:nvPr/>
        </p:nvSpPr>
        <p:spPr>
          <a:xfrm>
            <a:off x="6071154" y="5450534"/>
            <a:ext cx="3148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cuBLAS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&gt; GPU &gt;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Numpy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1088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101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660" y="2949540"/>
            <a:ext cx="4085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0000"/>
                </a:solidFill>
              </a:rPr>
              <a:t>Reduction on </a:t>
            </a:r>
            <a:r>
              <a:rPr sz="3200" spc="-10" dirty="0">
                <a:solidFill>
                  <a:srgbClr val="000000"/>
                </a:solidFill>
              </a:rPr>
              <a:t>the</a:t>
            </a:r>
            <a:r>
              <a:rPr sz="3200" spc="-9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GPU</a:t>
            </a:r>
            <a:endParaRPr sz="3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102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700" y="554320"/>
            <a:ext cx="47155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</a:t>
            </a:r>
            <a:r>
              <a:rPr spc="-70" dirty="0"/>
              <a:t> </a:t>
            </a:r>
            <a:r>
              <a:rPr spc="-5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8389620" cy="13360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Given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nonempty </a:t>
            </a:r>
            <a:r>
              <a:rPr sz="2800" dirty="0">
                <a:latin typeface="Arial"/>
                <a:cs typeface="Arial"/>
              </a:rPr>
              <a:t>array </a:t>
            </a:r>
            <a:r>
              <a:rPr sz="2800" spc="-5" dirty="0">
                <a:latin typeface="Arial"/>
                <a:cs typeface="Arial"/>
              </a:rPr>
              <a:t>of floats or </a:t>
            </a:r>
            <a:r>
              <a:rPr sz="2800" dirty="0">
                <a:latin typeface="Arial"/>
                <a:cs typeface="Arial"/>
              </a:rPr>
              <a:t>ints, </a:t>
            </a:r>
            <a:r>
              <a:rPr sz="2800" spc="-5" dirty="0">
                <a:latin typeface="Arial"/>
                <a:cs typeface="Arial"/>
              </a:rPr>
              <a:t>compute the  </a:t>
            </a:r>
            <a:r>
              <a:rPr sz="2800" dirty="0">
                <a:latin typeface="Arial"/>
                <a:cs typeface="Arial"/>
              </a:rPr>
              <a:t>sum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all </a:t>
            </a:r>
            <a:r>
              <a:rPr sz="2800" spc="-5" dirty="0">
                <a:latin typeface="Arial"/>
                <a:cs typeface="Arial"/>
              </a:rPr>
              <a:t>elements of 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array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800" spc="-5" dirty="0">
                <a:latin typeface="Arial"/>
                <a:cs typeface="Arial"/>
              </a:rPr>
              <a:t>Basic idea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982560"/>
            <a:ext cx="153035" cy="126619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051140"/>
            <a:ext cx="637222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Decompose the problem across thread blocks  Each thread block computes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partial reduction  The CPU completes the reduction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13500"/>
            <a:ext cx="9620250" cy="554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9440" y="12071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3289" y="217045"/>
            <a:ext cx="7478395" cy="133223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784350">
              <a:lnSpc>
                <a:spcPct val="100000"/>
              </a:lnSpc>
              <a:spcBef>
                <a:spcPts val="1105"/>
              </a:spcBef>
              <a:tabLst>
                <a:tab pos="3959225" algn="l"/>
                <a:tab pos="4735830" algn="l"/>
              </a:tabLst>
            </a:pPr>
            <a:r>
              <a:rPr spc="-5" dirty="0"/>
              <a:t>Solution	#0	(naive)</a:t>
            </a: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000000"/>
                </a:solidFill>
              </a:rPr>
              <a:t>Thread </a:t>
            </a:r>
            <a:r>
              <a:rPr sz="2800" dirty="0">
                <a:solidFill>
                  <a:srgbClr val="000000"/>
                </a:solidFill>
              </a:rPr>
              <a:t>0 </a:t>
            </a:r>
            <a:r>
              <a:rPr sz="2800" spc="-5" dirty="0">
                <a:solidFill>
                  <a:srgbClr val="000000"/>
                </a:solidFill>
              </a:rPr>
              <a:t>of each block computes the local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sum</a:t>
            </a:r>
            <a:endParaRPr sz="2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3859" y="6856059"/>
            <a:ext cx="294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10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7650" y="344770"/>
            <a:ext cx="4498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 #0</a:t>
            </a:r>
            <a:r>
              <a:rPr spc="-60" dirty="0"/>
              <a:t> </a:t>
            </a:r>
            <a:r>
              <a:rPr spc="-5" dirty="0"/>
              <a:t>kernel</a:t>
            </a:r>
          </a:p>
        </p:txBody>
      </p:sp>
      <p:sp>
        <p:nvSpPr>
          <p:cNvPr id="5" name="object 5"/>
          <p:cNvSpPr/>
          <p:nvPr/>
        </p:nvSpPr>
        <p:spPr>
          <a:xfrm>
            <a:off x="914400" y="1143600"/>
            <a:ext cx="8229600" cy="6361430"/>
          </a:xfrm>
          <a:custGeom>
            <a:avLst/>
            <a:gdLst/>
            <a:ahLst/>
            <a:cxnLst/>
            <a:rect l="l" t="t" r="r" b="b"/>
            <a:pathLst>
              <a:path w="8229600" h="6361430">
                <a:moveTo>
                  <a:pt x="8229600" y="0"/>
                </a:moveTo>
                <a:lnTo>
                  <a:pt x="0" y="0"/>
                </a:lnTo>
                <a:lnTo>
                  <a:pt x="0" y="6361430"/>
                </a:lnTo>
                <a:lnTo>
                  <a:pt x="8229600" y="6361430"/>
                </a:lnTo>
                <a:lnTo>
                  <a:pt x="8229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1143600"/>
            <a:ext cx="8229600" cy="6361430"/>
          </a:xfrm>
          <a:custGeom>
            <a:avLst/>
            <a:gdLst/>
            <a:ahLst/>
            <a:cxnLst/>
            <a:rect l="l" t="t" r="r" b="b"/>
            <a:pathLst>
              <a:path w="8229600" h="6361430">
                <a:moveTo>
                  <a:pt x="4114800" y="6361430"/>
                </a:moveTo>
                <a:lnTo>
                  <a:pt x="0" y="6361430"/>
                </a:lnTo>
                <a:lnTo>
                  <a:pt x="0" y="0"/>
                </a:lnTo>
                <a:lnTo>
                  <a:pt x="8229600" y="0"/>
                </a:lnTo>
                <a:lnTo>
                  <a:pt x="8229600" y="6361430"/>
                </a:lnTo>
                <a:lnTo>
                  <a:pt x="4114800" y="636143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4580" y="1275680"/>
            <a:ext cx="46888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BLKDIM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512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N_OF_BLOCKS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1024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((N_OF_BLOCKS)*(BLKDIM))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4580" y="2311999"/>
            <a:ext cx="48260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device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d_sums[N_OF_BLOCKS];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h_sums[N_OF_BLOCKS];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580" y="3090510"/>
            <a:ext cx="496316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  <a:tab pos="3989704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sum(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705" marR="554355">
              <a:lnSpc>
                <a:spcPts val="2039"/>
              </a:lnSpc>
              <a:spcBef>
                <a:spcPts val="105"/>
              </a:spcBef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temp[BLKDIM]; 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threadIdx.x; 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bindex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blockIdx.x;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3220" y="4385910"/>
            <a:ext cx="7019925" cy="817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039"/>
              </a:lnSpc>
              <a:spcBef>
                <a:spcPts val="265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gindex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blockDim.x;  temp[lindex]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a[gindex];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  <a:tabLst>
                <a:tab pos="28638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3220" y="5163149"/>
            <a:ext cx="468884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( 0 </a:t>
            </a:r>
            <a:r>
              <a:rPr sz="1800" spc="-5" dirty="0">
                <a:latin typeface="Courier New"/>
                <a:cs typeface="Courier New"/>
              </a:rPr>
              <a:t>== lindex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45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i, my_sum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109980" marR="5080" indent="-548640">
              <a:lnSpc>
                <a:spcPts val="2039"/>
              </a:lnSpc>
              <a:spcBef>
                <a:spcPts val="110"/>
              </a:spcBef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(i=0; i&lt;blockDim.x; i++)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my_sum +=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temp[i];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193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d_sums[bindex]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my_sum;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580" y="697798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3700" y="5102190"/>
            <a:ext cx="643890" cy="0"/>
          </a:xfrm>
          <a:custGeom>
            <a:avLst/>
            <a:gdLst/>
            <a:ahLst/>
            <a:cxnLst/>
            <a:rect l="l" t="t" r="r" b="b"/>
            <a:pathLst>
              <a:path w="643889">
                <a:moveTo>
                  <a:pt x="643889" y="0"/>
                </a:moveTo>
                <a:lnTo>
                  <a:pt x="0" y="0"/>
                </a:lnTo>
              </a:path>
            </a:pathLst>
          </a:custGeom>
          <a:ln w="53911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3190" y="5006940"/>
            <a:ext cx="283210" cy="189230"/>
          </a:xfrm>
          <a:custGeom>
            <a:avLst/>
            <a:gdLst/>
            <a:ahLst/>
            <a:cxnLst/>
            <a:rect l="l" t="t" r="r" b="b"/>
            <a:pathLst>
              <a:path w="283210" h="189229">
                <a:moveTo>
                  <a:pt x="283210" y="0"/>
                </a:moveTo>
                <a:lnTo>
                  <a:pt x="0" y="95250"/>
                </a:lnTo>
                <a:lnTo>
                  <a:pt x="283210" y="189230"/>
                </a:lnTo>
                <a:lnTo>
                  <a:pt x="28321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1979" y="2464400"/>
            <a:ext cx="3919220" cy="1283970"/>
          </a:xfrm>
          <a:custGeom>
            <a:avLst/>
            <a:gdLst/>
            <a:ahLst/>
            <a:cxnLst/>
            <a:rect l="l" t="t" r="r" b="b"/>
            <a:pathLst>
              <a:path w="3919220" h="1283970">
                <a:moveTo>
                  <a:pt x="3919220" y="1070610"/>
                </a:moveTo>
                <a:lnTo>
                  <a:pt x="947420" y="1070610"/>
                </a:lnTo>
                <a:lnTo>
                  <a:pt x="952411" y="1097218"/>
                </a:lnTo>
                <a:lnTo>
                  <a:pt x="989786" y="1148953"/>
                </a:lnTo>
                <a:lnTo>
                  <a:pt x="1020468" y="1173338"/>
                </a:lnTo>
                <a:lnTo>
                  <a:pt x="1058012" y="1196242"/>
                </a:lnTo>
                <a:lnTo>
                  <a:pt x="1101566" y="1217294"/>
                </a:lnTo>
                <a:lnTo>
                  <a:pt x="1150279" y="1236124"/>
                </a:lnTo>
                <a:lnTo>
                  <a:pt x="1203301" y="1252361"/>
                </a:lnTo>
                <a:lnTo>
                  <a:pt x="1259780" y="1265634"/>
                </a:lnTo>
                <a:lnTo>
                  <a:pt x="1318865" y="1275573"/>
                </a:lnTo>
                <a:lnTo>
                  <a:pt x="1379705" y="1281809"/>
                </a:lnTo>
                <a:lnTo>
                  <a:pt x="1441450" y="1283969"/>
                </a:lnTo>
                <a:lnTo>
                  <a:pt x="3425190" y="1283969"/>
                </a:lnTo>
                <a:lnTo>
                  <a:pt x="3486667" y="1281809"/>
                </a:lnTo>
                <a:lnTo>
                  <a:pt x="3547333" y="1275573"/>
                </a:lnTo>
                <a:lnTo>
                  <a:pt x="3606323" y="1265634"/>
                </a:lnTo>
                <a:lnTo>
                  <a:pt x="3662774" y="1252361"/>
                </a:lnTo>
                <a:lnTo>
                  <a:pt x="3715820" y="1236124"/>
                </a:lnTo>
                <a:lnTo>
                  <a:pt x="3764597" y="1217294"/>
                </a:lnTo>
                <a:lnTo>
                  <a:pt x="3808241" y="1196242"/>
                </a:lnTo>
                <a:lnTo>
                  <a:pt x="3845889" y="1173338"/>
                </a:lnTo>
                <a:lnTo>
                  <a:pt x="3876675" y="1148953"/>
                </a:lnTo>
                <a:lnTo>
                  <a:pt x="3914204" y="1097218"/>
                </a:lnTo>
                <a:lnTo>
                  <a:pt x="3919220" y="1070610"/>
                </a:lnTo>
                <a:close/>
              </a:path>
              <a:path w="3919220" h="1283970">
                <a:moveTo>
                  <a:pt x="3425190" y="0"/>
                </a:moveTo>
                <a:lnTo>
                  <a:pt x="1441450" y="0"/>
                </a:lnTo>
                <a:lnTo>
                  <a:pt x="1379705" y="2160"/>
                </a:lnTo>
                <a:lnTo>
                  <a:pt x="1318865" y="8396"/>
                </a:lnTo>
                <a:lnTo>
                  <a:pt x="1259780" y="18335"/>
                </a:lnTo>
                <a:lnTo>
                  <a:pt x="1203301" y="31608"/>
                </a:lnTo>
                <a:lnTo>
                  <a:pt x="1150279" y="47845"/>
                </a:lnTo>
                <a:lnTo>
                  <a:pt x="1101566" y="66675"/>
                </a:lnTo>
                <a:lnTo>
                  <a:pt x="1058012" y="87727"/>
                </a:lnTo>
                <a:lnTo>
                  <a:pt x="1020468" y="110631"/>
                </a:lnTo>
                <a:lnTo>
                  <a:pt x="989786" y="135016"/>
                </a:lnTo>
                <a:lnTo>
                  <a:pt x="952411" y="186751"/>
                </a:lnTo>
                <a:lnTo>
                  <a:pt x="947420" y="213360"/>
                </a:lnTo>
                <a:lnTo>
                  <a:pt x="947420" y="750569"/>
                </a:lnTo>
                <a:lnTo>
                  <a:pt x="0" y="1280160"/>
                </a:lnTo>
                <a:lnTo>
                  <a:pt x="947420" y="1070610"/>
                </a:lnTo>
                <a:lnTo>
                  <a:pt x="3919220" y="1070610"/>
                </a:lnTo>
                <a:lnTo>
                  <a:pt x="3919220" y="213360"/>
                </a:lnTo>
                <a:lnTo>
                  <a:pt x="3899734" y="160513"/>
                </a:lnTo>
                <a:lnTo>
                  <a:pt x="3845889" y="110631"/>
                </a:lnTo>
                <a:lnTo>
                  <a:pt x="3808241" y="87727"/>
                </a:lnTo>
                <a:lnTo>
                  <a:pt x="3764597" y="66675"/>
                </a:lnTo>
                <a:lnTo>
                  <a:pt x="3715820" y="47845"/>
                </a:lnTo>
                <a:lnTo>
                  <a:pt x="3662774" y="31608"/>
                </a:lnTo>
                <a:lnTo>
                  <a:pt x="3606323" y="18335"/>
                </a:lnTo>
                <a:lnTo>
                  <a:pt x="3547333" y="8396"/>
                </a:lnTo>
                <a:lnTo>
                  <a:pt x="3486667" y="2160"/>
                </a:lnTo>
                <a:lnTo>
                  <a:pt x="342519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1979" y="2464400"/>
            <a:ext cx="3919220" cy="1283970"/>
          </a:xfrm>
          <a:custGeom>
            <a:avLst/>
            <a:gdLst/>
            <a:ahLst/>
            <a:cxnLst/>
            <a:rect l="l" t="t" r="r" b="b"/>
            <a:pathLst>
              <a:path w="3919220" h="1283970">
                <a:moveTo>
                  <a:pt x="1441450" y="0"/>
                </a:moveTo>
                <a:lnTo>
                  <a:pt x="1379705" y="2160"/>
                </a:lnTo>
                <a:lnTo>
                  <a:pt x="1318865" y="8396"/>
                </a:lnTo>
                <a:lnTo>
                  <a:pt x="1259780" y="18335"/>
                </a:lnTo>
                <a:lnTo>
                  <a:pt x="1203301" y="31608"/>
                </a:lnTo>
                <a:lnTo>
                  <a:pt x="1150279" y="47845"/>
                </a:lnTo>
                <a:lnTo>
                  <a:pt x="1101566" y="66675"/>
                </a:lnTo>
                <a:lnTo>
                  <a:pt x="1058012" y="87727"/>
                </a:lnTo>
                <a:lnTo>
                  <a:pt x="1020468" y="110631"/>
                </a:lnTo>
                <a:lnTo>
                  <a:pt x="989786" y="135016"/>
                </a:lnTo>
                <a:lnTo>
                  <a:pt x="952411" y="186751"/>
                </a:lnTo>
                <a:lnTo>
                  <a:pt x="947420" y="213360"/>
                </a:lnTo>
                <a:lnTo>
                  <a:pt x="947420" y="373379"/>
                </a:lnTo>
                <a:lnTo>
                  <a:pt x="947420" y="533400"/>
                </a:lnTo>
                <a:lnTo>
                  <a:pt x="947420" y="750569"/>
                </a:lnTo>
                <a:lnTo>
                  <a:pt x="0" y="1280160"/>
                </a:lnTo>
                <a:lnTo>
                  <a:pt x="947420" y="1070610"/>
                </a:lnTo>
                <a:lnTo>
                  <a:pt x="966816" y="1123456"/>
                </a:lnTo>
                <a:lnTo>
                  <a:pt x="1020468" y="1173338"/>
                </a:lnTo>
                <a:lnTo>
                  <a:pt x="1058012" y="1196242"/>
                </a:lnTo>
                <a:lnTo>
                  <a:pt x="1101566" y="1217294"/>
                </a:lnTo>
                <a:lnTo>
                  <a:pt x="1150279" y="1236124"/>
                </a:lnTo>
                <a:lnTo>
                  <a:pt x="1203301" y="1252361"/>
                </a:lnTo>
                <a:lnTo>
                  <a:pt x="1259780" y="1265634"/>
                </a:lnTo>
                <a:lnTo>
                  <a:pt x="1318865" y="1275573"/>
                </a:lnTo>
                <a:lnTo>
                  <a:pt x="1379705" y="1281809"/>
                </a:lnTo>
                <a:lnTo>
                  <a:pt x="1441450" y="1283969"/>
                </a:lnTo>
                <a:lnTo>
                  <a:pt x="1811020" y="1283969"/>
                </a:lnTo>
                <a:lnTo>
                  <a:pt x="2180590" y="1283969"/>
                </a:lnTo>
                <a:lnTo>
                  <a:pt x="2684779" y="1283969"/>
                </a:lnTo>
                <a:lnTo>
                  <a:pt x="3054350" y="1283969"/>
                </a:lnTo>
                <a:lnTo>
                  <a:pt x="3425190" y="1283969"/>
                </a:lnTo>
                <a:lnTo>
                  <a:pt x="3486667" y="1281809"/>
                </a:lnTo>
                <a:lnTo>
                  <a:pt x="3547333" y="1275573"/>
                </a:lnTo>
                <a:lnTo>
                  <a:pt x="3606323" y="1265634"/>
                </a:lnTo>
                <a:lnTo>
                  <a:pt x="3662774" y="1252361"/>
                </a:lnTo>
                <a:lnTo>
                  <a:pt x="3715820" y="1236124"/>
                </a:lnTo>
                <a:lnTo>
                  <a:pt x="3764597" y="1217294"/>
                </a:lnTo>
                <a:lnTo>
                  <a:pt x="3808241" y="1196242"/>
                </a:lnTo>
                <a:lnTo>
                  <a:pt x="3845889" y="1173338"/>
                </a:lnTo>
                <a:lnTo>
                  <a:pt x="3876675" y="1148953"/>
                </a:lnTo>
                <a:lnTo>
                  <a:pt x="3914204" y="1097218"/>
                </a:lnTo>
                <a:lnTo>
                  <a:pt x="3919220" y="1070610"/>
                </a:lnTo>
                <a:lnTo>
                  <a:pt x="3919220" y="910589"/>
                </a:lnTo>
                <a:lnTo>
                  <a:pt x="3919220" y="750569"/>
                </a:lnTo>
                <a:lnTo>
                  <a:pt x="3919220" y="533400"/>
                </a:lnTo>
                <a:lnTo>
                  <a:pt x="3919220" y="373379"/>
                </a:lnTo>
                <a:lnTo>
                  <a:pt x="3919220" y="213360"/>
                </a:lnTo>
                <a:lnTo>
                  <a:pt x="3914204" y="186751"/>
                </a:lnTo>
                <a:lnTo>
                  <a:pt x="3876675" y="135016"/>
                </a:lnTo>
                <a:lnTo>
                  <a:pt x="3845889" y="110631"/>
                </a:lnTo>
                <a:lnTo>
                  <a:pt x="3808241" y="87727"/>
                </a:lnTo>
                <a:lnTo>
                  <a:pt x="3764597" y="66675"/>
                </a:lnTo>
                <a:lnTo>
                  <a:pt x="3715820" y="47845"/>
                </a:lnTo>
                <a:lnTo>
                  <a:pt x="3662774" y="31608"/>
                </a:lnTo>
                <a:lnTo>
                  <a:pt x="3606323" y="18335"/>
                </a:lnTo>
                <a:lnTo>
                  <a:pt x="3547333" y="8396"/>
                </a:lnTo>
                <a:lnTo>
                  <a:pt x="3486667" y="2160"/>
                </a:lnTo>
                <a:lnTo>
                  <a:pt x="3425190" y="0"/>
                </a:lnTo>
                <a:lnTo>
                  <a:pt x="3054350" y="0"/>
                </a:lnTo>
                <a:lnTo>
                  <a:pt x="2684779" y="0"/>
                </a:lnTo>
                <a:lnTo>
                  <a:pt x="2180590" y="0"/>
                </a:lnTo>
                <a:lnTo>
                  <a:pt x="1811020" y="0"/>
                </a:lnTo>
                <a:lnTo>
                  <a:pt x="1441450" y="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86269" y="2560920"/>
            <a:ext cx="2256155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5250" marR="5080" indent="-82550">
              <a:lnSpc>
                <a:spcPts val="2010"/>
              </a:lnSpc>
              <a:spcBef>
                <a:spcPts val="290"/>
              </a:spcBef>
            </a:pPr>
            <a:r>
              <a:rPr sz="1800" i="1" spc="-10" dirty="0">
                <a:latin typeface="Arial"/>
                <a:cs typeface="Arial"/>
              </a:rPr>
              <a:t>Shared </a:t>
            </a:r>
            <a:r>
              <a:rPr sz="1800" i="1" spc="-5" dirty="0">
                <a:latin typeface="Arial"/>
                <a:cs typeface="Arial"/>
              </a:rPr>
              <a:t>memory is </a:t>
            </a:r>
            <a:r>
              <a:rPr sz="1800" i="1" spc="-10" dirty="0">
                <a:latin typeface="Arial"/>
                <a:cs typeface="Arial"/>
              </a:rPr>
              <a:t>not  useful </a:t>
            </a:r>
            <a:r>
              <a:rPr sz="1800" i="1" spc="-5" dirty="0">
                <a:latin typeface="Arial"/>
                <a:cs typeface="Arial"/>
              </a:rPr>
              <a:t>here; it will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95819" y="3072730"/>
            <a:ext cx="1838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useful in the</a:t>
            </a:r>
            <a:r>
              <a:rPr sz="1800" i="1" spc="-8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other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98969" y="3327999"/>
            <a:ext cx="223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versions </a:t>
            </a:r>
            <a:r>
              <a:rPr sz="1800" i="1" spc="-10" dirty="0">
                <a:latin typeface="Arial"/>
                <a:cs typeface="Arial"/>
              </a:rPr>
              <a:t>of </a:t>
            </a:r>
            <a:r>
              <a:rPr sz="1800" i="1" spc="-5" dirty="0">
                <a:latin typeface="Arial"/>
                <a:cs typeface="Arial"/>
              </a:rPr>
              <a:t>this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8270" y="7098630"/>
            <a:ext cx="243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cuda-reduction0.cu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038950"/>
            <a:ext cx="96202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9220" y="344770"/>
            <a:ext cx="4778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7575" algn="l"/>
                <a:tab pos="2964180" algn="l"/>
              </a:tabLst>
            </a:pPr>
            <a:r>
              <a:rPr spc="-5" dirty="0"/>
              <a:t>Solution	#1	(better)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440" y="119186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Arial"/>
                <a:cs typeface="Arial"/>
              </a:rPr>
              <a:t>●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104230"/>
            <a:ext cx="8057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All threads within each block cooperate to compute </a:t>
            </a:r>
            <a:r>
              <a:rPr sz="220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local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sum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070" y="1701130"/>
            <a:ext cx="299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</a:tabLst>
            </a:pPr>
            <a:r>
              <a:rPr sz="1800" b="1" spc="-5" dirty="0">
                <a:latin typeface="Courier New"/>
                <a:cs typeface="Courier New"/>
              </a:rPr>
              <a:t>h_a[</a:t>
            </a:r>
            <a:r>
              <a:rPr sz="1800" b="1" dirty="0">
                <a:latin typeface="Courier New"/>
                <a:cs typeface="Courier New"/>
              </a:rPr>
              <a:t>]	</a:t>
            </a:r>
            <a:r>
              <a:rPr sz="1800" b="1" spc="-5" dirty="0">
                <a:latin typeface="Courier New"/>
                <a:cs typeface="Courier New"/>
              </a:rPr>
              <a:t>d_a[]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20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0222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10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0" y="554320"/>
            <a:ext cx="4498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 #1</a:t>
            </a:r>
            <a:r>
              <a:rPr spc="-60" dirty="0"/>
              <a:t> </a:t>
            </a:r>
            <a:r>
              <a:rPr spc="-5" dirty="0"/>
              <a:t>kernel</a:t>
            </a:r>
          </a:p>
        </p:txBody>
      </p:sp>
      <p:sp>
        <p:nvSpPr>
          <p:cNvPr id="4" name="object 4"/>
          <p:cNvSpPr/>
          <p:nvPr/>
        </p:nvSpPr>
        <p:spPr>
          <a:xfrm>
            <a:off x="228600" y="1600800"/>
            <a:ext cx="9601200" cy="5579110"/>
          </a:xfrm>
          <a:custGeom>
            <a:avLst/>
            <a:gdLst/>
            <a:ahLst/>
            <a:cxnLst/>
            <a:rect l="l" t="t" r="r" b="b"/>
            <a:pathLst>
              <a:path w="9601200" h="5579109">
                <a:moveTo>
                  <a:pt x="9601200" y="0"/>
                </a:moveTo>
                <a:lnTo>
                  <a:pt x="0" y="0"/>
                </a:lnTo>
                <a:lnTo>
                  <a:pt x="0" y="5579110"/>
                </a:lnTo>
                <a:lnTo>
                  <a:pt x="9601200" y="5579110"/>
                </a:lnTo>
                <a:lnTo>
                  <a:pt x="9601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600" y="1600800"/>
            <a:ext cx="9601200" cy="5579110"/>
          </a:xfrm>
          <a:custGeom>
            <a:avLst/>
            <a:gdLst/>
            <a:ahLst/>
            <a:cxnLst/>
            <a:rect l="l" t="t" r="r" b="b"/>
            <a:pathLst>
              <a:path w="9601200" h="5579109">
                <a:moveTo>
                  <a:pt x="4800600" y="5579110"/>
                </a:moveTo>
                <a:lnTo>
                  <a:pt x="0" y="5579110"/>
                </a:lnTo>
                <a:lnTo>
                  <a:pt x="0" y="0"/>
                </a:lnTo>
                <a:lnTo>
                  <a:pt x="9601200" y="0"/>
                </a:lnTo>
                <a:lnTo>
                  <a:pt x="9601200" y="5579110"/>
                </a:lnTo>
                <a:lnTo>
                  <a:pt x="4800600" y="557911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8779" y="1732880"/>
            <a:ext cx="496316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  <a:tab pos="3989704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sum(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705" marR="142240">
              <a:lnSpc>
                <a:spcPts val="2039"/>
              </a:lnSpc>
              <a:spcBef>
                <a:spcPts val="105"/>
              </a:spcBef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temp[BLKDIM];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bindex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blockIdx.x;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7419" y="3028280"/>
            <a:ext cx="7842884" cy="367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gindex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blockDim.x;</a:t>
            </a:r>
            <a:endParaRPr sz="1800">
              <a:latin typeface="Courier New"/>
              <a:cs typeface="Courier New"/>
            </a:endParaRPr>
          </a:p>
          <a:p>
            <a:pPr marL="12700" marR="4119245">
              <a:lnSpc>
                <a:spcPts val="2039"/>
              </a:lnSpc>
              <a:spcBef>
                <a:spcPts val="110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blockDim.x </a:t>
            </a:r>
            <a:r>
              <a:rPr sz="1800" dirty="0">
                <a:latin typeface="Courier New"/>
                <a:cs typeface="Courier New"/>
              </a:rPr>
              <a:t>/ </a:t>
            </a:r>
            <a:r>
              <a:rPr sz="1800" spc="-5" dirty="0">
                <a:latin typeface="Courier New"/>
                <a:cs typeface="Courier New"/>
              </a:rPr>
              <a:t>2;  temp[lindex]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a[gindex];</a:t>
            </a:r>
            <a:endParaRPr sz="1800">
              <a:latin typeface="Courier New"/>
              <a:cs typeface="Courier New"/>
            </a:endParaRPr>
          </a:p>
          <a:p>
            <a:pPr marL="12700" marR="4942205">
              <a:lnSpc>
                <a:spcPts val="2039"/>
              </a:lnSpc>
              <a:tabLst>
                <a:tab pos="28638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  </a:t>
            </a:r>
            <a:r>
              <a:rPr sz="1800" b="1" spc="-5" dirty="0">
                <a:latin typeface="Courier New"/>
                <a:cs typeface="Courier New"/>
              </a:rPr>
              <a:t>while </a:t>
            </a:r>
            <a:r>
              <a:rPr sz="1800" dirty="0">
                <a:latin typeface="Courier New"/>
                <a:cs typeface="Courier New"/>
              </a:rPr>
              <a:t>(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&gt; 0 )</a:t>
            </a:r>
            <a:r>
              <a:rPr sz="1800" spc="-1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1930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&lt;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temp[lindex] += temp[lindex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bsize];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/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2;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  <a:tabLst>
                <a:tab pos="83502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61340" marR="3844925" indent="-548640">
              <a:lnSpc>
                <a:spcPts val="205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( 0 </a:t>
            </a:r>
            <a:r>
              <a:rPr sz="1800" spc="-5" dirty="0">
                <a:latin typeface="Courier New"/>
                <a:cs typeface="Courier New"/>
              </a:rPr>
              <a:t>== lindex </a:t>
            </a:r>
            <a:r>
              <a:rPr sz="1800" dirty="0">
                <a:latin typeface="Courier New"/>
                <a:cs typeface="Courier New"/>
              </a:rPr>
              <a:t>) {  </a:t>
            </a:r>
            <a:r>
              <a:rPr sz="1800" spc="-5" dirty="0">
                <a:latin typeface="Courier New"/>
                <a:cs typeface="Courier New"/>
              </a:rPr>
              <a:t>d_sums[bindex]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temp[0];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779" y="665794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8879" y="4007449"/>
            <a:ext cx="833119" cy="0"/>
          </a:xfrm>
          <a:custGeom>
            <a:avLst/>
            <a:gdLst/>
            <a:ahLst/>
            <a:cxnLst/>
            <a:rect l="l" t="t" r="r" b="b"/>
            <a:pathLst>
              <a:path w="833120">
                <a:moveTo>
                  <a:pt x="833120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3899499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6409" y="5555580"/>
            <a:ext cx="834390" cy="0"/>
          </a:xfrm>
          <a:custGeom>
            <a:avLst/>
            <a:gdLst/>
            <a:ahLst/>
            <a:cxnLst/>
            <a:rect l="l" t="t" r="r" b="b"/>
            <a:pathLst>
              <a:path w="834389">
                <a:moveTo>
                  <a:pt x="83438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87800" y="5447630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1405220"/>
            <a:ext cx="3657600" cy="949960"/>
          </a:xfrm>
          <a:custGeom>
            <a:avLst/>
            <a:gdLst/>
            <a:ahLst/>
            <a:cxnLst/>
            <a:rect l="l" t="t" r="r" b="b"/>
            <a:pathLst>
              <a:path w="3657600" h="949960">
                <a:moveTo>
                  <a:pt x="3657600" y="0"/>
                </a:moveTo>
                <a:lnTo>
                  <a:pt x="0" y="0"/>
                </a:lnTo>
                <a:lnTo>
                  <a:pt x="0" y="949960"/>
                </a:lnTo>
                <a:lnTo>
                  <a:pt x="3657600" y="94996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62370" y="1414110"/>
            <a:ext cx="2728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This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kernel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only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works</a:t>
            </a:r>
            <a:r>
              <a:rPr sz="20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if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2370" y="1774790"/>
            <a:ext cx="104139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solidFill>
                  <a:srgbClr val="FFFF00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170" dirty="0">
                <a:solidFill>
                  <a:srgbClr val="FFFF00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0970" y="1697320"/>
            <a:ext cx="3006725" cy="61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315"/>
              </a:lnSpc>
              <a:spcBef>
                <a:spcPts val="100"/>
              </a:spcBef>
            </a:pP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BLKDIM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is a power of</a:t>
            </a:r>
            <a:r>
              <a:rPr sz="2000" spc="-8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two;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2315"/>
              </a:lnSpc>
            </a:pPr>
            <a:r>
              <a:rPr sz="2000" i="1" dirty="0">
                <a:solidFill>
                  <a:srgbClr val="FFFF00"/>
                </a:solidFill>
                <a:latin typeface="Arial"/>
                <a:cs typeface="Arial"/>
              </a:rPr>
              <a:t>n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is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multiple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sz="20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BLKDIM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64069" y="6751920"/>
            <a:ext cx="243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cuda-reduction1.cu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107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0770" y="2949540"/>
            <a:ext cx="5371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0000"/>
                </a:solidFill>
              </a:rPr>
              <a:t>Atomic </a:t>
            </a:r>
            <a:r>
              <a:rPr sz="3200" spc="-10" dirty="0">
                <a:solidFill>
                  <a:srgbClr val="000000"/>
                </a:solidFill>
              </a:rPr>
              <a:t>operations </a:t>
            </a:r>
            <a:r>
              <a:rPr sz="3200" spc="-5" dirty="0">
                <a:solidFill>
                  <a:srgbClr val="000000"/>
                </a:solidFill>
              </a:rPr>
              <a:t>with</a:t>
            </a:r>
            <a:r>
              <a:rPr sz="3200" spc="-6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CUDA</a:t>
            </a:r>
            <a:endParaRPr sz="3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108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070" y="554320"/>
            <a:ext cx="41262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789" algn="l"/>
              </a:tabLst>
            </a:pPr>
            <a:r>
              <a:rPr spc="-5" dirty="0"/>
              <a:t>Atomic	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32035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8108950" cy="18224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Perform read-modify-write operations on </a:t>
            </a:r>
            <a:r>
              <a:rPr sz="2800" dirty="0">
                <a:latin typeface="Arial"/>
                <a:cs typeface="Arial"/>
              </a:rPr>
              <a:t>one </a:t>
            </a:r>
            <a:r>
              <a:rPr sz="2800" spc="-5" dirty="0">
                <a:latin typeface="Arial"/>
                <a:cs typeface="Arial"/>
              </a:rPr>
              <a:t>32- or  64-bit word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latin typeface="Arial"/>
                <a:cs typeface="Arial"/>
              </a:rPr>
              <a:t>global </a:t>
            </a:r>
            <a:r>
              <a:rPr sz="2800" spc="5" dirty="0">
                <a:latin typeface="Arial"/>
                <a:cs typeface="Arial"/>
              </a:rPr>
              <a:t>or </a:t>
            </a:r>
            <a:r>
              <a:rPr sz="2800" dirty="0">
                <a:latin typeface="Arial"/>
                <a:cs typeface="Arial"/>
              </a:rPr>
              <a:t>shared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12700" marR="1604645">
              <a:lnSpc>
                <a:spcPts val="3829"/>
              </a:lnSpc>
              <a:spcBef>
                <a:spcPts val="15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operation is guaranteed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be atomic  Example: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40633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3512150"/>
            <a:ext cx="8329295" cy="90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5080" indent="-288290">
              <a:lnSpc>
                <a:spcPct val="1201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Each thread </a:t>
            </a:r>
            <a:r>
              <a:rPr sz="2400" spc="-10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3 to </a:t>
            </a:r>
            <a:r>
              <a:rPr sz="2400" spc="-5" dirty="0">
                <a:latin typeface="Arial"/>
                <a:cs typeface="Arial"/>
              </a:rPr>
              <a:t>the content of the memory location </a:t>
            </a:r>
            <a:r>
              <a:rPr sz="2400" b="1" dirty="0">
                <a:latin typeface="Courier New"/>
                <a:cs typeface="Courier New"/>
              </a:rPr>
              <a:t>a  a</a:t>
            </a:r>
            <a:r>
              <a:rPr sz="2400" b="1" spc="-7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must point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valid address </a:t>
            </a:r>
            <a:r>
              <a:rPr sz="2400" spc="-10" dirty="0">
                <a:latin typeface="Arial"/>
                <a:cs typeface="Arial"/>
              </a:rPr>
              <a:t>in global </a:t>
            </a:r>
            <a:r>
              <a:rPr sz="2400" spc="-5" dirty="0">
                <a:latin typeface="Arial"/>
                <a:cs typeface="Arial"/>
              </a:rPr>
              <a:t>or shared memory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000" y="4769449"/>
            <a:ext cx="5257800" cy="140335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my_kernel(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*a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45"/>
              </a:lnSpc>
            </a:pPr>
            <a:r>
              <a:rPr sz="1800" spc="-5" dirty="0">
                <a:latin typeface="Courier New"/>
                <a:cs typeface="Courier New"/>
              </a:rPr>
              <a:t>atomicAdd(a,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3);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109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070" y="554320"/>
            <a:ext cx="41262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789" algn="l"/>
              </a:tabLst>
            </a:pPr>
            <a:r>
              <a:rPr spc="-5" dirty="0"/>
              <a:t>Atomic	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6192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Many atomic functions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polymorphic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168490"/>
            <a:ext cx="8178800" cy="12179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00990" indent="-288290">
              <a:lnSpc>
                <a:spcPct val="100000"/>
              </a:lnSpc>
              <a:spcBef>
                <a:spcPts val="470"/>
              </a:spcBef>
              <a:buSzPct val="75000"/>
              <a:buChar char="–"/>
              <a:tabLst>
                <a:tab pos="300355" algn="l"/>
                <a:tab pos="300990" algn="l"/>
              </a:tabLst>
            </a:pPr>
            <a:r>
              <a:rPr sz="2400" spc="-5" dirty="0">
                <a:latin typeface="Arial"/>
                <a:cs typeface="Arial"/>
              </a:rPr>
              <a:t>i.e., they work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items of </a:t>
            </a:r>
            <a:r>
              <a:rPr sz="2400" spc="-10" dirty="0">
                <a:latin typeface="Arial"/>
                <a:cs typeface="Arial"/>
              </a:rPr>
              <a:t>different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300990" marR="5080" indent="-288290">
              <a:lnSpc>
                <a:spcPct val="100000"/>
              </a:lnSpc>
              <a:spcBef>
                <a:spcPts val="370"/>
              </a:spcBef>
              <a:buSzPct val="75000"/>
              <a:buChar char="–"/>
              <a:tabLst>
                <a:tab pos="300355" algn="l"/>
                <a:tab pos="300990" algn="l"/>
              </a:tabLst>
            </a:pPr>
            <a:r>
              <a:rPr sz="2400" spc="-5" dirty="0">
                <a:latin typeface="Arial"/>
                <a:cs typeface="Arial"/>
              </a:rPr>
              <a:t>atomicAdd() works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items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type </a:t>
            </a:r>
            <a:r>
              <a:rPr sz="2400" b="1" spc="-5" dirty="0">
                <a:latin typeface="Courier New"/>
                <a:cs typeface="Courier New"/>
              </a:rPr>
              <a:t>int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Courier New"/>
                <a:cs typeface="Courier New"/>
              </a:rPr>
              <a:t>unsigned int</a:t>
            </a:r>
            <a:r>
              <a:rPr sz="2400" spc="-5" dirty="0">
                <a:latin typeface="Arial"/>
                <a:cs typeface="Arial"/>
              </a:rPr>
              <a:t>,  </a:t>
            </a:r>
            <a:r>
              <a:rPr sz="2400" b="1" spc="-5" dirty="0">
                <a:latin typeface="Courier New"/>
                <a:cs typeface="Courier New"/>
              </a:rPr>
              <a:t>float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Courier New"/>
                <a:cs typeface="Courier New"/>
              </a:rPr>
              <a:t>double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5400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0277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3371179"/>
            <a:ext cx="635190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Not all functions </a:t>
            </a:r>
            <a:r>
              <a:rPr sz="2800" dirty="0">
                <a:latin typeface="Arial"/>
                <a:cs typeface="Arial"/>
              </a:rPr>
              <a:t>support </a:t>
            </a:r>
            <a:r>
              <a:rPr sz="2800" spc="-5" dirty="0">
                <a:latin typeface="Arial"/>
                <a:cs typeface="Arial"/>
              </a:rPr>
              <a:t>the same </a:t>
            </a:r>
            <a:r>
              <a:rPr sz="2800" dirty="0">
                <a:latin typeface="Arial"/>
                <a:cs typeface="Arial"/>
              </a:rPr>
              <a:t>types  </a:t>
            </a:r>
            <a:r>
              <a:rPr sz="2800" spc="-5" dirty="0">
                <a:latin typeface="Arial"/>
                <a:cs typeface="Arial"/>
              </a:rPr>
              <a:t>Check 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documentation: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89" y="4709760"/>
            <a:ext cx="8488680" cy="77343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 marR="5080">
              <a:lnSpc>
                <a:spcPct val="75300"/>
              </a:lnSpc>
              <a:spcBef>
                <a:spcPts val="930"/>
              </a:spcBef>
            </a:pPr>
            <a:r>
              <a:rPr sz="2800" spc="-5" dirty="0">
                <a:solidFill>
                  <a:srgbClr val="0079A5"/>
                </a:solidFill>
                <a:latin typeface="Arial"/>
                <a:cs typeface="Arial"/>
                <a:hlinkClick r:id="rId2"/>
              </a:rPr>
              <a:t>https://docs.nvidia.com/cuda/cuda-c-programming-gui </a:t>
            </a:r>
            <a:r>
              <a:rPr sz="2800" spc="-5" dirty="0">
                <a:solidFill>
                  <a:srgbClr val="0079A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79A5"/>
                </a:solidFill>
                <a:latin typeface="Arial"/>
                <a:cs typeface="Arial"/>
                <a:hlinkClick r:id="rId2"/>
              </a:rPr>
              <a:t>de/index.html#atomic-functions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930" y="1494120"/>
            <a:ext cx="2642870" cy="2038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34198" y="1233273"/>
            <a:ext cx="3932464" cy="4925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0889" y="554320"/>
            <a:ext cx="5987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 Processing</a:t>
            </a:r>
            <a:r>
              <a:rPr spc="-45" dirty="0"/>
              <a:t> </a:t>
            </a:r>
            <a:r>
              <a:rPr spc="-5" dirty="0"/>
              <a:t>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290" y="4176360"/>
            <a:ext cx="391731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16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Copy input data </a:t>
            </a:r>
            <a:r>
              <a:rPr sz="1800" spc="-5" dirty="0">
                <a:latin typeface="Arial"/>
                <a:cs typeface="Arial"/>
              </a:rPr>
              <a:t>from CPU memory 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GPU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354330" marR="208279" indent="-341630">
              <a:lnSpc>
                <a:spcPct val="100000"/>
              </a:lnSpc>
              <a:buAutoNum type="arabicPeriod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Load </a:t>
            </a:r>
            <a:r>
              <a:rPr sz="1800" dirty="0">
                <a:latin typeface="Arial"/>
                <a:cs typeface="Arial"/>
              </a:rPr>
              <a:t>GPU </a:t>
            </a:r>
            <a:r>
              <a:rPr sz="1800" spc="-5" dirty="0">
                <a:latin typeface="Arial"/>
                <a:cs typeface="Arial"/>
              </a:rPr>
              <a:t>program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execute,  caching data on chip for  performance</a:t>
            </a:r>
            <a:endParaRPr sz="1800">
              <a:latin typeface="Arial"/>
              <a:cs typeface="Arial"/>
            </a:endParaRPr>
          </a:p>
          <a:p>
            <a:pPr marL="354330" marR="65405" indent="-341630">
              <a:lnSpc>
                <a:spcPct val="100000"/>
              </a:lnSpc>
              <a:buAutoNum type="arabicPeriod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Copy </a:t>
            </a:r>
            <a:r>
              <a:rPr sz="1800" spc="-5" dirty="0">
                <a:latin typeface="Arial"/>
                <a:cs typeface="Arial"/>
              </a:rPr>
              <a:t>results from GPU memory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5" dirty="0">
                <a:latin typeface="Arial"/>
                <a:cs typeface="Arial"/>
              </a:rPr>
              <a:t>CPU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6510" y="2503770"/>
            <a:ext cx="3950970" cy="2927350"/>
          </a:xfrm>
          <a:custGeom>
            <a:avLst/>
            <a:gdLst/>
            <a:ahLst/>
            <a:cxnLst/>
            <a:rect l="l" t="t" r="r" b="b"/>
            <a:pathLst>
              <a:path w="3950970" h="2927350">
                <a:moveTo>
                  <a:pt x="3618430" y="612140"/>
                </a:moveTo>
                <a:lnTo>
                  <a:pt x="2670810" y="612140"/>
                </a:lnTo>
                <a:lnTo>
                  <a:pt x="2715260" y="613410"/>
                </a:lnTo>
                <a:lnTo>
                  <a:pt x="2759710" y="617220"/>
                </a:lnTo>
                <a:lnTo>
                  <a:pt x="2805429" y="622300"/>
                </a:lnTo>
                <a:lnTo>
                  <a:pt x="2849879" y="631190"/>
                </a:lnTo>
                <a:lnTo>
                  <a:pt x="2893060" y="641350"/>
                </a:lnTo>
                <a:lnTo>
                  <a:pt x="2936240" y="654050"/>
                </a:lnTo>
                <a:lnTo>
                  <a:pt x="2979419" y="669290"/>
                </a:lnTo>
                <a:lnTo>
                  <a:pt x="3020060" y="685800"/>
                </a:lnTo>
                <a:lnTo>
                  <a:pt x="3060700" y="706120"/>
                </a:lnTo>
                <a:lnTo>
                  <a:pt x="3101340" y="727710"/>
                </a:lnTo>
                <a:lnTo>
                  <a:pt x="3139440" y="750570"/>
                </a:lnTo>
                <a:lnTo>
                  <a:pt x="3176269" y="775970"/>
                </a:lnTo>
                <a:lnTo>
                  <a:pt x="3211829" y="803910"/>
                </a:lnTo>
                <a:lnTo>
                  <a:pt x="3246119" y="833120"/>
                </a:lnTo>
                <a:lnTo>
                  <a:pt x="3279140" y="864870"/>
                </a:lnTo>
                <a:lnTo>
                  <a:pt x="3310890" y="896620"/>
                </a:lnTo>
                <a:lnTo>
                  <a:pt x="3340100" y="930910"/>
                </a:lnTo>
                <a:lnTo>
                  <a:pt x="3366769" y="966470"/>
                </a:lnTo>
                <a:lnTo>
                  <a:pt x="3392169" y="1004570"/>
                </a:lnTo>
                <a:lnTo>
                  <a:pt x="3416300" y="1042670"/>
                </a:lnTo>
                <a:lnTo>
                  <a:pt x="3437890" y="1082040"/>
                </a:lnTo>
                <a:lnTo>
                  <a:pt x="3456940" y="1122680"/>
                </a:lnTo>
                <a:lnTo>
                  <a:pt x="3474719" y="1164590"/>
                </a:lnTo>
                <a:lnTo>
                  <a:pt x="3489960" y="1206500"/>
                </a:lnTo>
                <a:lnTo>
                  <a:pt x="3501390" y="1249680"/>
                </a:lnTo>
                <a:lnTo>
                  <a:pt x="3512819" y="1294130"/>
                </a:lnTo>
                <a:lnTo>
                  <a:pt x="3520440" y="1338580"/>
                </a:lnTo>
                <a:lnTo>
                  <a:pt x="3526790" y="1383030"/>
                </a:lnTo>
                <a:lnTo>
                  <a:pt x="3530600" y="1427480"/>
                </a:lnTo>
                <a:lnTo>
                  <a:pt x="3531869" y="1473200"/>
                </a:lnTo>
                <a:lnTo>
                  <a:pt x="3531869" y="2927350"/>
                </a:lnTo>
                <a:lnTo>
                  <a:pt x="3950969" y="2927350"/>
                </a:lnTo>
                <a:lnTo>
                  <a:pt x="3950969" y="1473200"/>
                </a:lnTo>
                <a:lnTo>
                  <a:pt x="3948430" y="1405890"/>
                </a:lnTo>
                <a:lnTo>
                  <a:pt x="3944619" y="1338580"/>
                </a:lnTo>
                <a:lnTo>
                  <a:pt x="3934460" y="1272540"/>
                </a:lnTo>
                <a:lnTo>
                  <a:pt x="3923029" y="1206500"/>
                </a:lnTo>
                <a:lnTo>
                  <a:pt x="3907790" y="1141730"/>
                </a:lnTo>
                <a:lnTo>
                  <a:pt x="3888740" y="1076960"/>
                </a:lnTo>
                <a:lnTo>
                  <a:pt x="3865879" y="1013460"/>
                </a:lnTo>
                <a:lnTo>
                  <a:pt x="3840479" y="952500"/>
                </a:lnTo>
                <a:lnTo>
                  <a:pt x="3811269" y="891540"/>
                </a:lnTo>
                <a:lnTo>
                  <a:pt x="3779519" y="833120"/>
                </a:lnTo>
                <a:lnTo>
                  <a:pt x="3743960" y="775970"/>
                </a:lnTo>
                <a:lnTo>
                  <a:pt x="3705860" y="720090"/>
                </a:lnTo>
                <a:lnTo>
                  <a:pt x="3665219" y="666750"/>
                </a:lnTo>
                <a:lnTo>
                  <a:pt x="3622040" y="615950"/>
                </a:lnTo>
                <a:lnTo>
                  <a:pt x="3618430" y="612140"/>
                </a:lnTo>
                <a:close/>
              </a:path>
              <a:path w="3950970" h="2927350">
                <a:moveTo>
                  <a:pt x="593089" y="0"/>
                </a:moveTo>
                <a:lnTo>
                  <a:pt x="0" y="402590"/>
                </a:lnTo>
                <a:lnTo>
                  <a:pt x="593089" y="803910"/>
                </a:lnTo>
                <a:lnTo>
                  <a:pt x="593089" y="612140"/>
                </a:lnTo>
                <a:lnTo>
                  <a:pt x="3618430" y="612140"/>
                </a:lnTo>
                <a:lnTo>
                  <a:pt x="3576319" y="567690"/>
                </a:lnTo>
                <a:lnTo>
                  <a:pt x="3526790" y="521970"/>
                </a:lnTo>
                <a:lnTo>
                  <a:pt x="3475990" y="477520"/>
                </a:lnTo>
                <a:lnTo>
                  <a:pt x="3422650" y="436880"/>
                </a:lnTo>
                <a:lnTo>
                  <a:pt x="3368040" y="398780"/>
                </a:lnTo>
                <a:lnTo>
                  <a:pt x="3310890" y="364490"/>
                </a:lnTo>
                <a:lnTo>
                  <a:pt x="3251200" y="332740"/>
                </a:lnTo>
                <a:lnTo>
                  <a:pt x="3191510" y="303530"/>
                </a:lnTo>
                <a:lnTo>
                  <a:pt x="3129279" y="276860"/>
                </a:lnTo>
                <a:lnTo>
                  <a:pt x="3065779" y="255270"/>
                </a:lnTo>
                <a:lnTo>
                  <a:pt x="3002279" y="236220"/>
                </a:lnTo>
                <a:lnTo>
                  <a:pt x="2936240" y="220980"/>
                </a:lnTo>
                <a:lnTo>
                  <a:pt x="2870200" y="208280"/>
                </a:lnTo>
                <a:lnTo>
                  <a:pt x="2804160" y="199390"/>
                </a:lnTo>
                <a:lnTo>
                  <a:pt x="2736850" y="194310"/>
                </a:lnTo>
                <a:lnTo>
                  <a:pt x="2670810" y="193040"/>
                </a:lnTo>
                <a:lnTo>
                  <a:pt x="593089" y="191770"/>
                </a:lnTo>
                <a:lnTo>
                  <a:pt x="5930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6510" y="2503770"/>
            <a:ext cx="3950970" cy="2927350"/>
          </a:xfrm>
          <a:custGeom>
            <a:avLst/>
            <a:gdLst/>
            <a:ahLst/>
            <a:cxnLst/>
            <a:rect l="l" t="t" r="r" b="b"/>
            <a:pathLst>
              <a:path w="3950970" h="2927350">
                <a:moveTo>
                  <a:pt x="3950969" y="2927350"/>
                </a:moveTo>
                <a:lnTo>
                  <a:pt x="3950969" y="1473200"/>
                </a:lnTo>
                <a:lnTo>
                  <a:pt x="3948430" y="1405890"/>
                </a:lnTo>
                <a:lnTo>
                  <a:pt x="3944619" y="1338580"/>
                </a:lnTo>
                <a:lnTo>
                  <a:pt x="3934460" y="1272540"/>
                </a:lnTo>
                <a:lnTo>
                  <a:pt x="3923029" y="1206500"/>
                </a:lnTo>
                <a:lnTo>
                  <a:pt x="3907790" y="1141730"/>
                </a:lnTo>
                <a:lnTo>
                  <a:pt x="3888740" y="1076960"/>
                </a:lnTo>
                <a:lnTo>
                  <a:pt x="3865879" y="1013460"/>
                </a:lnTo>
                <a:lnTo>
                  <a:pt x="3840479" y="952500"/>
                </a:lnTo>
                <a:lnTo>
                  <a:pt x="3811269" y="891540"/>
                </a:lnTo>
                <a:lnTo>
                  <a:pt x="3779519" y="833120"/>
                </a:lnTo>
                <a:lnTo>
                  <a:pt x="3743960" y="775970"/>
                </a:lnTo>
                <a:lnTo>
                  <a:pt x="3705860" y="720090"/>
                </a:lnTo>
                <a:lnTo>
                  <a:pt x="3665219" y="666750"/>
                </a:lnTo>
                <a:lnTo>
                  <a:pt x="3622040" y="615950"/>
                </a:lnTo>
                <a:lnTo>
                  <a:pt x="3576319" y="567690"/>
                </a:lnTo>
                <a:lnTo>
                  <a:pt x="3526790" y="521970"/>
                </a:lnTo>
                <a:lnTo>
                  <a:pt x="3475990" y="477520"/>
                </a:lnTo>
                <a:lnTo>
                  <a:pt x="3422650" y="436880"/>
                </a:lnTo>
                <a:lnTo>
                  <a:pt x="3368040" y="398780"/>
                </a:lnTo>
                <a:lnTo>
                  <a:pt x="3310890" y="364490"/>
                </a:lnTo>
                <a:lnTo>
                  <a:pt x="3251200" y="332740"/>
                </a:lnTo>
                <a:lnTo>
                  <a:pt x="3191510" y="303530"/>
                </a:lnTo>
                <a:lnTo>
                  <a:pt x="3129279" y="276860"/>
                </a:lnTo>
                <a:lnTo>
                  <a:pt x="3065779" y="255270"/>
                </a:lnTo>
                <a:lnTo>
                  <a:pt x="3002279" y="236220"/>
                </a:lnTo>
                <a:lnTo>
                  <a:pt x="2936240" y="220980"/>
                </a:lnTo>
                <a:lnTo>
                  <a:pt x="2870200" y="208280"/>
                </a:lnTo>
                <a:lnTo>
                  <a:pt x="2804160" y="199390"/>
                </a:lnTo>
                <a:lnTo>
                  <a:pt x="2736850" y="194310"/>
                </a:lnTo>
                <a:lnTo>
                  <a:pt x="2670810" y="193040"/>
                </a:lnTo>
                <a:lnTo>
                  <a:pt x="593089" y="191770"/>
                </a:lnTo>
                <a:lnTo>
                  <a:pt x="593089" y="0"/>
                </a:lnTo>
                <a:lnTo>
                  <a:pt x="0" y="402590"/>
                </a:lnTo>
                <a:lnTo>
                  <a:pt x="593089" y="803910"/>
                </a:lnTo>
                <a:lnTo>
                  <a:pt x="593089" y="612140"/>
                </a:lnTo>
                <a:lnTo>
                  <a:pt x="2670810" y="612140"/>
                </a:lnTo>
                <a:lnTo>
                  <a:pt x="2715260" y="613410"/>
                </a:lnTo>
                <a:lnTo>
                  <a:pt x="2759710" y="617220"/>
                </a:lnTo>
                <a:lnTo>
                  <a:pt x="2805429" y="622300"/>
                </a:lnTo>
                <a:lnTo>
                  <a:pt x="2849879" y="631190"/>
                </a:lnTo>
                <a:lnTo>
                  <a:pt x="2893060" y="641350"/>
                </a:lnTo>
                <a:lnTo>
                  <a:pt x="2936240" y="654050"/>
                </a:lnTo>
                <a:lnTo>
                  <a:pt x="2979419" y="669290"/>
                </a:lnTo>
                <a:lnTo>
                  <a:pt x="3020060" y="685800"/>
                </a:lnTo>
                <a:lnTo>
                  <a:pt x="3060700" y="706120"/>
                </a:lnTo>
                <a:lnTo>
                  <a:pt x="3101340" y="727710"/>
                </a:lnTo>
                <a:lnTo>
                  <a:pt x="3139440" y="750570"/>
                </a:lnTo>
                <a:lnTo>
                  <a:pt x="3176269" y="775970"/>
                </a:lnTo>
                <a:lnTo>
                  <a:pt x="3211829" y="803910"/>
                </a:lnTo>
                <a:lnTo>
                  <a:pt x="3246119" y="833120"/>
                </a:lnTo>
                <a:lnTo>
                  <a:pt x="3279140" y="864870"/>
                </a:lnTo>
                <a:lnTo>
                  <a:pt x="3310890" y="896620"/>
                </a:lnTo>
                <a:lnTo>
                  <a:pt x="3340100" y="930910"/>
                </a:lnTo>
                <a:lnTo>
                  <a:pt x="3366769" y="966470"/>
                </a:lnTo>
                <a:lnTo>
                  <a:pt x="3392169" y="1004570"/>
                </a:lnTo>
                <a:lnTo>
                  <a:pt x="3416300" y="1042670"/>
                </a:lnTo>
                <a:lnTo>
                  <a:pt x="3437890" y="1082040"/>
                </a:lnTo>
                <a:lnTo>
                  <a:pt x="3456940" y="1122680"/>
                </a:lnTo>
                <a:lnTo>
                  <a:pt x="3474719" y="1164590"/>
                </a:lnTo>
                <a:lnTo>
                  <a:pt x="3489960" y="1206500"/>
                </a:lnTo>
                <a:lnTo>
                  <a:pt x="3501390" y="1249680"/>
                </a:lnTo>
                <a:lnTo>
                  <a:pt x="3512819" y="1294130"/>
                </a:lnTo>
                <a:lnTo>
                  <a:pt x="3520440" y="1338580"/>
                </a:lnTo>
                <a:lnTo>
                  <a:pt x="3526790" y="1383030"/>
                </a:lnTo>
                <a:lnTo>
                  <a:pt x="3530600" y="1427480"/>
                </a:lnTo>
                <a:lnTo>
                  <a:pt x="3531869" y="1473200"/>
                </a:lnTo>
                <a:lnTo>
                  <a:pt x="3531869" y="2927350"/>
                </a:lnTo>
                <a:lnTo>
                  <a:pt x="3950969" y="292735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1359" y="2033870"/>
            <a:ext cx="1667510" cy="546100"/>
          </a:xfrm>
          <a:custGeom>
            <a:avLst/>
            <a:gdLst/>
            <a:ahLst/>
            <a:cxnLst/>
            <a:rect l="l" t="t" r="r" b="b"/>
            <a:pathLst>
              <a:path w="1667510" h="546100">
                <a:moveTo>
                  <a:pt x="273050" y="0"/>
                </a:moveTo>
                <a:lnTo>
                  <a:pt x="0" y="273050"/>
                </a:lnTo>
                <a:lnTo>
                  <a:pt x="273050" y="546100"/>
                </a:lnTo>
                <a:lnTo>
                  <a:pt x="273050" y="410210"/>
                </a:lnTo>
                <a:lnTo>
                  <a:pt x="1530350" y="410210"/>
                </a:lnTo>
                <a:lnTo>
                  <a:pt x="1667510" y="273050"/>
                </a:lnTo>
                <a:lnTo>
                  <a:pt x="1531620" y="137160"/>
                </a:lnTo>
                <a:lnTo>
                  <a:pt x="273050" y="137160"/>
                </a:lnTo>
                <a:lnTo>
                  <a:pt x="273050" y="0"/>
                </a:lnTo>
                <a:close/>
              </a:path>
              <a:path w="1667510" h="546100">
                <a:moveTo>
                  <a:pt x="1530350" y="410210"/>
                </a:moveTo>
                <a:lnTo>
                  <a:pt x="1394460" y="410210"/>
                </a:lnTo>
                <a:lnTo>
                  <a:pt x="1394460" y="546100"/>
                </a:lnTo>
                <a:lnTo>
                  <a:pt x="1530350" y="410210"/>
                </a:lnTo>
                <a:close/>
              </a:path>
              <a:path w="1667510" h="546100">
                <a:moveTo>
                  <a:pt x="1394460" y="0"/>
                </a:moveTo>
                <a:lnTo>
                  <a:pt x="1394460" y="137160"/>
                </a:lnTo>
                <a:lnTo>
                  <a:pt x="1531620" y="137160"/>
                </a:lnTo>
                <a:lnTo>
                  <a:pt x="139446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1359" y="2033870"/>
            <a:ext cx="1667510" cy="546100"/>
          </a:xfrm>
          <a:custGeom>
            <a:avLst/>
            <a:gdLst/>
            <a:ahLst/>
            <a:cxnLst/>
            <a:rect l="l" t="t" r="r" b="b"/>
            <a:pathLst>
              <a:path w="1667510" h="546100">
                <a:moveTo>
                  <a:pt x="0" y="273050"/>
                </a:moveTo>
                <a:lnTo>
                  <a:pt x="273050" y="0"/>
                </a:lnTo>
                <a:lnTo>
                  <a:pt x="273050" y="137160"/>
                </a:lnTo>
                <a:lnTo>
                  <a:pt x="1394460" y="137160"/>
                </a:lnTo>
                <a:lnTo>
                  <a:pt x="1394460" y="0"/>
                </a:lnTo>
                <a:lnTo>
                  <a:pt x="1667510" y="273050"/>
                </a:lnTo>
                <a:lnTo>
                  <a:pt x="1394460" y="546100"/>
                </a:lnTo>
                <a:lnTo>
                  <a:pt x="1394460" y="410210"/>
                </a:lnTo>
                <a:lnTo>
                  <a:pt x="273050" y="410210"/>
                </a:lnTo>
                <a:lnTo>
                  <a:pt x="273050" y="546100"/>
                </a:lnTo>
                <a:lnTo>
                  <a:pt x="0" y="27305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17620" y="2187540"/>
            <a:ext cx="554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PCI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70059" y="6875419"/>
            <a:ext cx="2311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11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110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52729" y="11258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29" y="20313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729" y="29381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729" y="3843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729" y="47503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729" y="56559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729" y="655888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580" y="872031"/>
            <a:ext cx="9199245" cy="602869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b="1" spc="-5" dirty="0">
                <a:latin typeface="Courier New"/>
                <a:cs typeface="Courier New"/>
              </a:rPr>
              <a:t>int atomicAdd(int* addr, int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spc="-5" dirty="0">
                <a:latin typeface="Arial"/>
                <a:cs typeface="Arial"/>
              </a:rPr>
              <a:t>+= val; return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latin typeface="Courier New"/>
                <a:cs typeface="Courier New"/>
              </a:rPr>
              <a:t>int atomicSub(int* addr, int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6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dirty="0">
                <a:latin typeface="Arial"/>
                <a:cs typeface="Arial"/>
              </a:rPr>
              <a:t>-= </a:t>
            </a:r>
            <a:r>
              <a:rPr sz="2400" spc="-5" dirty="0">
                <a:latin typeface="Arial"/>
                <a:cs typeface="Arial"/>
              </a:rPr>
              <a:t>val; return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latin typeface="Courier New"/>
                <a:cs typeface="Courier New"/>
              </a:rPr>
              <a:t>int atomicExch(int* addr, int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val; return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old;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latin typeface="Courier New"/>
                <a:cs typeface="Courier New"/>
              </a:rPr>
              <a:t>int atomicMin(int* addr, int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6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20" dirty="0">
                <a:latin typeface="Arial"/>
                <a:cs typeface="Arial"/>
              </a:rPr>
              <a:t>min(*addr, </a:t>
            </a:r>
            <a:r>
              <a:rPr sz="2400" spc="-5" dirty="0">
                <a:latin typeface="Arial"/>
                <a:cs typeface="Arial"/>
              </a:rPr>
              <a:t>val); return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latin typeface="Courier New"/>
                <a:cs typeface="Courier New"/>
              </a:rPr>
              <a:t>int atomicMax(int* addr, int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20" dirty="0">
                <a:latin typeface="Arial"/>
                <a:cs typeface="Arial"/>
              </a:rPr>
              <a:t>max(*addr, </a:t>
            </a:r>
            <a:r>
              <a:rPr sz="2400" spc="-5" dirty="0">
                <a:latin typeface="Arial"/>
                <a:cs typeface="Arial"/>
              </a:rPr>
              <a:t>val); return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latin typeface="Courier New"/>
                <a:cs typeface="Courier New"/>
              </a:rPr>
              <a:t>int atomicCAS(int* addr, int cmp, int</a:t>
            </a:r>
            <a:r>
              <a:rPr sz="2800" b="1" spc="-75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val);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6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int old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*addr; </a:t>
            </a:r>
            <a:r>
              <a:rPr sz="2400" spc="-10" dirty="0">
                <a:latin typeface="Arial"/>
                <a:cs typeface="Arial"/>
              </a:rPr>
              <a:t>*addr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(old </a:t>
            </a:r>
            <a:r>
              <a:rPr sz="2400" dirty="0">
                <a:latin typeface="Arial"/>
                <a:cs typeface="Arial"/>
              </a:rPr>
              <a:t>== </a:t>
            </a:r>
            <a:r>
              <a:rPr sz="2400" spc="-5" dirty="0">
                <a:latin typeface="Arial"/>
                <a:cs typeface="Arial"/>
              </a:rPr>
              <a:t>cmp </a:t>
            </a:r>
            <a:r>
              <a:rPr sz="2400" dirty="0">
                <a:latin typeface="Arial"/>
                <a:cs typeface="Arial"/>
              </a:rPr>
              <a:t>? </a:t>
            </a:r>
            <a:r>
              <a:rPr sz="2400" spc="-5" dirty="0">
                <a:latin typeface="Arial"/>
                <a:cs typeface="Arial"/>
              </a:rPr>
              <a:t>val </a:t>
            </a:r>
            <a:r>
              <a:rPr sz="240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old); return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old;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spc="-5" dirty="0">
                <a:latin typeface="Arial"/>
                <a:cs typeface="Arial"/>
              </a:rPr>
              <a:t>...and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others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73070" y="193640"/>
            <a:ext cx="41262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789" algn="l"/>
              </a:tabLst>
            </a:pPr>
            <a:r>
              <a:rPr spc="-5" dirty="0"/>
              <a:t>Atomic	functions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790" y="1605880"/>
            <a:ext cx="9601200" cy="5290820"/>
          </a:xfrm>
          <a:custGeom>
            <a:avLst/>
            <a:gdLst/>
            <a:ahLst/>
            <a:cxnLst/>
            <a:rect l="l" t="t" r="r" b="b"/>
            <a:pathLst>
              <a:path w="9601200" h="5290820">
                <a:moveTo>
                  <a:pt x="9601200" y="0"/>
                </a:moveTo>
                <a:lnTo>
                  <a:pt x="0" y="0"/>
                </a:lnTo>
                <a:lnTo>
                  <a:pt x="0" y="5290820"/>
                </a:lnTo>
                <a:lnTo>
                  <a:pt x="9601200" y="5290820"/>
                </a:lnTo>
                <a:lnTo>
                  <a:pt x="9601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790" y="1605880"/>
            <a:ext cx="9601200" cy="5290820"/>
          </a:xfrm>
          <a:custGeom>
            <a:avLst/>
            <a:gdLst/>
            <a:ahLst/>
            <a:cxnLst/>
            <a:rect l="l" t="t" r="r" b="b"/>
            <a:pathLst>
              <a:path w="9601200" h="5290820">
                <a:moveTo>
                  <a:pt x="4800600" y="5290820"/>
                </a:moveTo>
                <a:lnTo>
                  <a:pt x="0" y="5290820"/>
                </a:lnTo>
                <a:lnTo>
                  <a:pt x="0" y="0"/>
                </a:lnTo>
                <a:lnTo>
                  <a:pt x="9601200" y="0"/>
                </a:lnTo>
                <a:lnTo>
                  <a:pt x="9601200" y="5290820"/>
                </a:lnTo>
                <a:lnTo>
                  <a:pt x="4800600" y="529082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4970" y="1737960"/>
            <a:ext cx="7568565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  <a:tab pos="3989704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sum(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n,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*result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temp[BLKDIM];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threadIdx.x;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gindex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blockDim.x;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3610" y="3033360"/>
            <a:ext cx="3728720" cy="13360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039"/>
              </a:lnSpc>
              <a:spcBef>
                <a:spcPts val="265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blockDim.x </a:t>
            </a:r>
            <a:r>
              <a:rPr sz="1800" dirty="0">
                <a:latin typeface="Courier New"/>
                <a:cs typeface="Courier New"/>
              </a:rPr>
              <a:t>/ </a:t>
            </a:r>
            <a:r>
              <a:rPr sz="1800" spc="-5" dirty="0">
                <a:latin typeface="Courier New"/>
                <a:cs typeface="Courier New"/>
              </a:rPr>
              <a:t>2;  temp[lindex]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a[gindex];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30"/>
              </a:lnSpc>
              <a:tabLst>
                <a:tab pos="286385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spc="-5" dirty="0"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while </a:t>
            </a:r>
            <a:r>
              <a:rPr sz="1800" dirty="0">
                <a:latin typeface="Courier New"/>
                <a:cs typeface="Courier New"/>
              </a:rPr>
              <a:t>(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&gt; 0 )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&lt;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610" y="4330030"/>
            <a:ext cx="6197600" cy="211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345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temp[lindex] += temp[lindex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bsize];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bsize </a:t>
            </a:r>
            <a:r>
              <a:rPr sz="1800" dirty="0">
                <a:latin typeface="Courier New"/>
                <a:cs typeface="Courier New"/>
              </a:rPr>
              <a:t>/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2;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2039"/>
              </a:lnSpc>
              <a:tabLst>
                <a:tab pos="835025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spc="-5" dirty="0"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561340" marR="1924685" indent="-548640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( 0 </a:t>
            </a:r>
            <a:r>
              <a:rPr sz="1800" spc="-5" dirty="0">
                <a:latin typeface="Courier New"/>
                <a:cs typeface="Courier New"/>
              </a:rPr>
              <a:t>== lindex </a:t>
            </a:r>
            <a:r>
              <a:rPr sz="1800" dirty="0">
                <a:latin typeface="Courier New"/>
                <a:cs typeface="Courier New"/>
              </a:rPr>
              <a:t>) {  </a:t>
            </a:r>
            <a:r>
              <a:rPr sz="1800" spc="-5" dirty="0">
                <a:latin typeface="Courier New"/>
                <a:cs typeface="Courier New"/>
              </a:rPr>
              <a:t>atomicAdd(result,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temp[0]);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970" y="640267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6780" y="554320"/>
            <a:ext cx="8256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Reduction with atomic</a:t>
            </a:r>
            <a:r>
              <a:rPr spc="-60" dirty="0"/>
              <a:t> </a:t>
            </a:r>
            <a:r>
              <a:rPr spc="-5" dirty="0"/>
              <a:t>operations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64069" y="6412830"/>
            <a:ext cx="243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cuda-reduction3.cu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5000" y="3128610"/>
            <a:ext cx="4114800" cy="1224280"/>
          </a:xfrm>
          <a:custGeom>
            <a:avLst/>
            <a:gdLst/>
            <a:ahLst/>
            <a:cxnLst/>
            <a:rect l="l" t="t" r="r" b="b"/>
            <a:pathLst>
              <a:path w="4114800" h="1224279">
                <a:moveTo>
                  <a:pt x="4114800" y="0"/>
                </a:moveTo>
                <a:lnTo>
                  <a:pt x="0" y="0"/>
                </a:lnTo>
                <a:lnTo>
                  <a:pt x="0" y="1224279"/>
                </a:lnTo>
                <a:lnTo>
                  <a:pt x="4114800" y="1224279"/>
                </a:lnTo>
                <a:lnTo>
                  <a:pt x="41148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05170" y="3137499"/>
            <a:ext cx="2191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This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kernel works</a:t>
            </a:r>
            <a:r>
              <a:rPr sz="20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if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0050" y="6875419"/>
            <a:ext cx="31115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111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5170" y="3498180"/>
            <a:ext cx="1041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solidFill>
                  <a:srgbClr val="FFFF00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170" dirty="0">
                <a:solidFill>
                  <a:srgbClr val="FFFF00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170" dirty="0">
                <a:solidFill>
                  <a:srgbClr val="FFFF00"/>
                </a:solidFill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8050" y="3420710"/>
            <a:ext cx="300990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315"/>
              </a:lnSpc>
              <a:spcBef>
                <a:spcPts val="100"/>
              </a:spcBef>
            </a:pPr>
            <a:r>
              <a:rPr sz="2000" i="1" spc="-5" dirty="0">
                <a:solidFill>
                  <a:srgbClr val="FFFF00"/>
                </a:solidFill>
                <a:latin typeface="Arial"/>
                <a:cs typeface="Arial"/>
              </a:rPr>
              <a:t>BLKDIM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is a </a:t>
            </a:r>
            <a:r>
              <a:rPr sz="2000" u="heavy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power of</a:t>
            </a:r>
            <a:r>
              <a:rPr sz="2000" u="heavy" spc="-8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two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2230"/>
              </a:lnSpc>
            </a:pPr>
            <a:r>
              <a:rPr sz="2000" i="1" dirty="0">
                <a:solidFill>
                  <a:srgbClr val="FFFF00"/>
                </a:solidFill>
                <a:latin typeface="Arial"/>
                <a:cs typeface="Arial"/>
              </a:rPr>
              <a:t>n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is </a:t>
            </a:r>
            <a:r>
              <a:rPr sz="2000" dirty="0">
                <a:solidFill>
                  <a:srgbClr val="FFFF00"/>
                </a:solidFill>
                <a:latin typeface="Arial"/>
                <a:cs typeface="Arial"/>
              </a:rPr>
              <a:t>a </a:t>
            </a:r>
            <a:r>
              <a:rPr sz="2000" u="heavy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multiple </a:t>
            </a:r>
            <a:r>
              <a:rPr sz="2000" u="heavy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of</a:t>
            </a:r>
            <a:r>
              <a:rPr sz="2000" u="heavy" spc="-4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BLKDIM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2315"/>
              </a:lnSpc>
            </a:pPr>
            <a:r>
              <a:rPr sz="2000" i="1" dirty="0">
                <a:solidFill>
                  <a:srgbClr val="FFFF00"/>
                </a:solidFill>
                <a:latin typeface="Arial"/>
                <a:cs typeface="Arial"/>
              </a:rPr>
              <a:t>*result </a:t>
            </a:r>
            <a:r>
              <a:rPr sz="2000" spc="-5" dirty="0">
                <a:solidFill>
                  <a:srgbClr val="FFFF00"/>
                </a:solidFill>
                <a:latin typeface="Arial"/>
                <a:cs typeface="Arial"/>
              </a:rPr>
              <a:t>is </a:t>
            </a:r>
            <a:r>
              <a:rPr sz="2000" u="heavy" spc="-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initially</a:t>
            </a:r>
            <a:r>
              <a:rPr sz="2000" u="heavy" spc="-1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Arial"/>
                <a:cs typeface="Arial"/>
              </a:rPr>
              <a:t>ZERO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0050" y="6875419"/>
            <a:ext cx="31115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112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239" y="2722210"/>
            <a:ext cx="8007350" cy="9690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65829" marR="5080" indent="-3453129">
              <a:lnSpc>
                <a:spcPts val="3590"/>
              </a:lnSpc>
              <a:spcBef>
                <a:spcPts val="425"/>
              </a:spcBef>
            </a:pPr>
            <a:r>
              <a:rPr sz="3200" spc="-5" dirty="0">
                <a:solidFill>
                  <a:srgbClr val="000000"/>
                </a:solidFill>
              </a:rPr>
              <a:t>Memory </a:t>
            </a:r>
            <a:r>
              <a:rPr sz="3200" dirty="0">
                <a:solidFill>
                  <a:srgbClr val="000000"/>
                </a:solidFill>
              </a:rPr>
              <a:t>Access </a:t>
            </a:r>
            <a:r>
              <a:rPr sz="3200" spc="-10" dirty="0">
                <a:solidFill>
                  <a:srgbClr val="000000"/>
                </a:solidFill>
              </a:rPr>
              <a:t>Optimization </a:t>
            </a:r>
            <a:r>
              <a:rPr sz="3200" spc="-40" dirty="0">
                <a:solidFill>
                  <a:srgbClr val="000000"/>
                </a:solidFill>
              </a:rPr>
              <a:t>Techniques</a:t>
            </a:r>
            <a:r>
              <a:rPr sz="3200" spc="-25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for  </a:t>
            </a:r>
            <a:r>
              <a:rPr sz="3200" dirty="0">
                <a:solidFill>
                  <a:srgbClr val="000000"/>
                </a:solidFill>
              </a:rPr>
              <a:t>GPUs</a:t>
            </a:r>
            <a:endParaRPr sz="3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2750" y="6856059"/>
            <a:ext cx="284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2829" y="230470"/>
            <a:ext cx="542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 memory</a:t>
            </a:r>
            <a:r>
              <a:rPr spc="-290" dirty="0"/>
              <a:t> </a:t>
            </a:r>
            <a:r>
              <a:rPr spc="-5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685800" y="1143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3269" y="1155030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54869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" y="54869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61727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61727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3269" y="5554310"/>
            <a:ext cx="182626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800" y="6858599"/>
            <a:ext cx="8458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00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30"/>
              </a:spcBef>
            </a:pP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Texture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4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400" y="1600800"/>
            <a:ext cx="3657600" cy="4572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6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3200" y="2286600"/>
            <a:ext cx="1371600" cy="4572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4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3200" y="3201000"/>
            <a:ext cx="1828800" cy="685800"/>
          </a:xfrm>
          <a:prstGeom prst="rect">
            <a:avLst/>
          </a:prstGeom>
          <a:solidFill>
            <a:srgbClr val="CCCC00"/>
          </a:solidFill>
          <a:ln w="35941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3200" y="4343999"/>
            <a:ext cx="1371600" cy="6858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434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887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87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6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9989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9989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6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59989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59989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39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9339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4061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352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0639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8063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887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887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27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681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694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40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094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094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02990" y="3886799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74189" y="3886799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2990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74189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1143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106670" y="1155030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578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57800" y="1600800"/>
            <a:ext cx="3657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6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2578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66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578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866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866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6868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321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321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580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033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033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390" y="3886799"/>
            <a:ext cx="1092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17590" y="3886799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46390" y="2743800"/>
            <a:ext cx="1092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17590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580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033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033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373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827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840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786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240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240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321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321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61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115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128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8074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528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528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2750" y="6856059"/>
            <a:ext cx="284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78660" y="554320"/>
            <a:ext cx="6113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Memory access</a:t>
            </a:r>
            <a:r>
              <a:rPr spc="-55" dirty="0"/>
              <a:t> </a:t>
            </a:r>
            <a:r>
              <a:rPr spc="-5" dirty="0"/>
              <a:t>patterns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8150859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Each memory access moves 32 or 128 consecutive  bytes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635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3468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4719" rIns="0" bIns="0" rtlCol="0">
            <a:spAutoFit/>
          </a:bodyPr>
          <a:lstStyle/>
          <a:p>
            <a:pPr marL="850900" marR="5080">
              <a:lnSpc>
                <a:spcPts val="2670"/>
              </a:lnSpc>
              <a:spcBef>
                <a:spcPts val="360"/>
              </a:spcBef>
            </a:pPr>
            <a:r>
              <a:rPr spc="-5" dirty="0"/>
              <a:t>So, if </a:t>
            </a:r>
            <a:r>
              <a:rPr dirty="0"/>
              <a:t>a </a:t>
            </a:r>
            <a:r>
              <a:rPr spc="-5" dirty="0"/>
              <a:t>thread </a:t>
            </a:r>
            <a:r>
              <a:rPr spc="-10" dirty="0"/>
              <a:t>just needs </a:t>
            </a:r>
            <a:r>
              <a:rPr dirty="0"/>
              <a:t>a </a:t>
            </a:r>
            <a:r>
              <a:rPr spc="-5" dirty="0"/>
              <a:t>single float (4B), this results in  32B </a:t>
            </a:r>
            <a:r>
              <a:rPr dirty="0"/>
              <a:t>or </a:t>
            </a:r>
            <a:r>
              <a:rPr spc="-5" dirty="0"/>
              <a:t>128B being</a:t>
            </a:r>
            <a:r>
              <a:rPr spc="-35" dirty="0"/>
              <a:t> </a:t>
            </a:r>
            <a:r>
              <a:rPr spc="-5" dirty="0"/>
              <a:t>moved</a:t>
            </a:r>
          </a:p>
          <a:p>
            <a:pPr marL="419100" marR="675640">
              <a:lnSpc>
                <a:spcPct val="93000"/>
              </a:lnSpc>
              <a:spcBef>
                <a:spcPts val="515"/>
              </a:spcBef>
            </a:pPr>
            <a:r>
              <a:rPr sz="2800" spc="-10" dirty="0"/>
              <a:t>The </a:t>
            </a:r>
            <a:r>
              <a:rPr sz="2800" spc="-5" dirty="0"/>
              <a:t>GPU </a:t>
            </a:r>
            <a:r>
              <a:rPr sz="2800" dirty="0"/>
              <a:t>can </a:t>
            </a:r>
            <a:r>
              <a:rPr sz="2800" spc="-5" dirty="0"/>
              <a:t>pack together </a:t>
            </a:r>
            <a:r>
              <a:rPr sz="2800" dirty="0"/>
              <a:t>(coalesce) </a:t>
            </a:r>
            <a:r>
              <a:rPr sz="2800" spc="-5" dirty="0"/>
              <a:t>memory  </a:t>
            </a:r>
            <a:r>
              <a:rPr sz="2800" dirty="0"/>
              <a:t>accesses </a:t>
            </a:r>
            <a:r>
              <a:rPr sz="2800" spc="-5" dirty="0"/>
              <a:t>when </a:t>
            </a:r>
            <a:r>
              <a:rPr sz="2800" dirty="0">
                <a:solidFill>
                  <a:srgbClr val="0000FF"/>
                </a:solidFill>
              </a:rPr>
              <a:t>consecutive </a:t>
            </a:r>
            <a:r>
              <a:rPr sz="2800" spc="-5" dirty="0">
                <a:solidFill>
                  <a:srgbClr val="0000FF"/>
                </a:solidFill>
              </a:rPr>
              <a:t>threads access  consecutive memory</a:t>
            </a:r>
            <a:r>
              <a:rPr sz="2800" spc="5" dirty="0">
                <a:solidFill>
                  <a:srgbClr val="0000FF"/>
                </a:solidFill>
              </a:rPr>
              <a:t> </a:t>
            </a:r>
            <a:r>
              <a:rPr sz="2800" spc="-5" dirty="0">
                <a:solidFill>
                  <a:srgbClr val="0000FF"/>
                </a:solidFill>
              </a:rPr>
              <a:t>addresses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1066800" y="4643720"/>
            <a:ext cx="2512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Examples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55432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Caching</a:t>
            </a:r>
            <a:r>
              <a:rPr spc="-85" dirty="0"/>
              <a:t> </a:t>
            </a:r>
            <a:r>
              <a:rPr spc="-5" dirty="0"/>
              <a:t>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82772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30" dirty="0">
                <a:latin typeface="Arial"/>
                <a:cs typeface="Arial"/>
              </a:rPr>
              <a:t>Warp </a:t>
            </a:r>
            <a:r>
              <a:rPr sz="2800" spc="-5" dirty="0">
                <a:latin typeface="Arial"/>
                <a:cs typeface="Arial"/>
              </a:rPr>
              <a:t>requests 32 aligned, consecutive 4-byte words  Addresses fall within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cache-line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587590"/>
            <a:ext cx="153035" cy="16776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2654900"/>
            <a:ext cx="5629275" cy="16776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Warp </a:t>
            </a:r>
            <a:r>
              <a:rPr sz="2400" spc="-10" dirty="0">
                <a:latin typeface="Arial"/>
                <a:cs typeface="Arial"/>
              </a:rPr>
              <a:t>needs 128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2799"/>
              </a:lnSpc>
            </a:pPr>
            <a:r>
              <a:rPr sz="2400" spc="-5" dirty="0">
                <a:latin typeface="Arial"/>
                <a:cs typeface="Arial"/>
              </a:rPr>
              <a:t>128 bytes move across the </a:t>
            </a:r>
            <a:r>
              <a:rPr sz="2400" spc="-10" dirty="0">
                <a:latin typeface="Arial"/>
                <a:cs typeface="Arial"/>
              </a:rPr>
              <a:t>bus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miss  Bus utilization: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100%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spc="-15" dirty="0">
                <a:latin typeface="Arial"/>
                <a:cs typeface="Arial"/>
              </a:rPr>
              <a:t>Transactions: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896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435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109219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184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7229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472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0109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760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299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0479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8587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23359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875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624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51629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8912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34509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739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4879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00270" y="541588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47010" y="4693249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115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95250" y="7275492"/>
            <a:ext cx="3891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1089" y="6048340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Memory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88719" y="5578440"/>
          <a:ext cx="73152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55432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Caching</a:t>
            </a:r>
            <a:r>
              <a:rPr spc="-85" dirty="0"/>
              <a:t> </a:t>
            </a:r>
            <a:r>
              <a:rPr spc="-5" dirty="0"/>
              <a:t>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79006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30" dirty="0">
                <a:latin typeface="Arial"/>
                <a:cs typeface="Arial"/>
              </a:rPr>
              <a:t>Warp </a:t>
            </a:r>
            <a:r>
              <a:rPr sz="2800" spc="-5" dirty="0">
                <a:latin typeface="Arial"/>
                <a:cs typeface="Arial"/>
              </a:rPr>
              <a:t>requests 32 aligned, permuted </a:t>
            </a:r>
            <a:r>
              <a:rPr sz="2800" dirty="0">
                <a:latin typeface="Arial"/>
                <a:cs typeface="Arial"/>
              </a:rPr>
              <a:t>4-byte </a:t>
            </a:r>
            <a:r>
              <a:rPr sz="2800" spc="-5" dirty="0">
                <a:latin typeface="Arial"/>
                <a:cs typeface="Arial"/>
              </a:rPr>
              <a:t>words  Addresses fall within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cache-line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587590"/>
            <a:ext cx="153035" cy="167767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2654900"/>
            <a:ext cx="5629275" cy="16776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Warp </a:t>
            </a:r>
            <a:r>
              <a:rPr sz="2400" spc="-10" dirty="0">
                <a:latin typeface="Arial"/>
                <a:cs typeface="Arial"/>
              </a:rPr>
              <a:t>needs 128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2799"/>
              </a:lnSpc>
            </a:pPr>
            <a:r>
              <a:rPr sz="2400" spc="-5" dirty="0">
                <a:latin typeface="Arial"/>
                <a:cs typeface="Arial"/>
              </a:rPr>
              <a:t>128 bytes move across the </a:t>
            </a:r>
            <a:r>
              <a:rPr sz="2400" spc="-10" dirty="0">
                <a:latin typeface="Arial"/>
                <a:cs typeface="Arial"/>
              </a:rPr>
              <a:t>bus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miss  Bus utilization: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100%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spc="-15" dirty="0">
                <a:latin typeface="Arial"/>
                <a:cs typeface="Arial"/>
              </a:rPr>
              <a:t>Transactions: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0229" y="5029799"/>
            <a:ext cx="133350" cy="401320"/>
          </a:xfrm>
          <a:custGeom>
            <a:avLst/>
            <a:gdLst/>
            <a:ahLst/>
            <a:cxnLst/>
            <a:rect l="l" t="t" r="r" b="b"/>
            <a:pathLst>
              <a:path w="133350" h="401320">
                <a:moveTo>
                  <a:pt x="0" y="0"/>
                </a:moveTo>
                <a:lnTo>
                  <a:pt x="133350" y="4013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8970" y="5408260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70" h="170179">
                <a:moveTo>
                  <a:pt x="102869" y="0"/>
                </a:moveTo>
                <a:lnTo>
                  <a:pt x="0" y="33019"/>
                </a:lnTo>
                <a:lnTo>
                  <a:pt x="102869" y="170179"/>
                </a:lnTo>
                <a:lnTo>
                  <a:pt x="10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109" y="5029799"/>
            <a:ext cx="605790" cy="455930"/>
          </a:xfrm>
          <a:custGeom>
            <a:avLst/>
            <a:gdLst/>
            <a:ahLst/>
            <a:cxnLst/>
            <a:rect l="l" t="t" r="r" b="b"/>
            <a:pathLst>
              <a:path w="605789" h="455929">
                <a:moveTo>
                  <a:pt x="0" y="0"/>
                </a:moveTo>
                <a:lnTo>
                  <a:pt x="605789" y="45592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0800" y="5437470"/>
            <a:ext cx="162560" cy="140970"/>
          </a:xfrm>
          <a:custGeom>
            <a:avLst/>
            <a:gdLst/>
            <a:ahLst/>
            <a:cxnLst/>
            <a:rect l="l" t="t" r="r" b="b"/>
            <a:pathLst>
              <a:path w="162560" h="140970">
                <a:moveTo>
                  <a:pt x="64770" y="0"/>
                </a:moveTo>
                <a:lnTo>
                  <a:pt x="0" y="86360"/>
                </a:lnTo>
                <a:lnTo>
                  <a:pt x="162560" y="140970"/>
                </a:lnTo>
                <a:lnTo>
                  <a:pt x="64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599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1379" y="541588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18179" y="5029799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440690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8960" y="542604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1750" y="5029799"/>
            <a:ext cx="279400" cy="420370"/>
          </a:xfrm>
          <a:custGeom>
            <a:avLst/>
            <a:gdLst/>
            <a:ahLst/>
            <a:cxnLst/>
            <a:rect l="l" t="t" r="r" b="b"/>
            <a:pathLst>
              <a:path w="279400" h="420370">
                <a:moveTo>
                  <a:pt x="0" y="0"/>
                </a:moveTo>
                <a:lnTo>
                  <a:pt x="279400" y="4203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1620" y="5413340"/>
            <a:ext cx="134620" cy="165100"/>
          </a:xfrm>
          <a:custGeom>
            <a:avLst/>
            <a:gdLst/>
            <a:ahLst/>
            <a:cxnLst/>
            <a:rect l="l" t="t" r="r" b="b"/>
            <a:pathLst>
              <a:path w="134620" h="165100">
                <a:moveTo>
                  <a:pt x="90169" y="0"/>
                </a:moveTo>
                <a:lnTo>
                  <a:pt x="0" y="59689"/>
                </a:lnTo>
                <a:lnTo>
                  <a:pt x="134619" y="165100"/>
                </a:lnTo>
                <a:lnTo>
                  <a:pt x="90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3959" y="5029799"/>
            <a:ext cx="280670" cy="420370"/>
          </a:xfrm>
          <a:custGeom>
            <a:avLst/>
            <a:gdLst/>
            <a:ahLst/>
            <a:cxnLst/>
            <a:rect l="l" t="t" r="r" b="b"/>
            <a:pathLst>
              <a:path w="280670" h="420370">
                <a:moveTo>
                  <a:pt x="280669" y="0"/>
                </a:moveTo>
                <a:lnTo>
                  <a:pt x="0" y="4203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7600" y="5413340"/>
            <a:ext cx="134620" cy="165100"/>
          </a:xfrm>
          <a:custGeom>
            <a:avLst/>
            <a:gdLst/>
            <a:ahLst/>
            <a:cxnLst/>
            <a:rect l="l" t="t" r="r" b="b"/>
            <a:pathLst>
              <a:path w="134620" h="165100">
                <a:moveTo>
                  <a:pt x="44450" y="0"/>
                </a:moveTo>
                <a:lnTo>
                  <a:pt x="0" y="165100"/>
                </a:lnTo>
                <a:lnTo>
                  <a:pt x="134620" y="6096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6840" y="5029799"/>
            <a:ext cx="280670" cy="420370"/>
          </a:xfrm>
          <a:custGeom>
            <a:avLst/>
            <a:gdLst/>
            <a:ahLst/>
            <a:cxnLst/>
            <a:rect l="l" t="t" r="r" b="b"/>
            <a:pathLst>
              <a:path w="280670" h="420370">
                <a:moveTo>
                  <a:pt x="280670" y="0"/>
                </a:moveTo>
                <a:lnTo>
                  <a:pt x="0" y="4203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0479" y="5413340"/>
            <a:ext cx="134620" cy="165100"/>
          </a:xfrm>
          <a:custGeom>
            <a:avLst/>
            <a:gdLst/>
            <a:ahLst/>
            <a:cxnLst/>
            <a:rect l="l" t="t" r="r" b="b"/>
            <a:pathLst>
              <a:path w="134620" h="165100">
                <a:moveTo>
                  <a:pt x="44450" y="0"/>
                </a:moveTo>
                <a:lnTo>
                  <a:pt x="0" y="165100"/>
                </a:lnTo>
                <a:lnTo>
                  <a:pt x="134620" y="6096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90390" y="5029799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35779" y="541588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3270" y="5029799"/>
            <a:ext cx="133350" cy="401320"/>
          </a:xfrm>
          <a:custGeom>
            <a:avLst/>
            <a:gdLst/>
            <a:ahLst/>
            <a:cxnLst/>
            <a:rect l="l" t="t" r="r" b="b"/>
            <a:pathLst>
              <a:path w="133350" h="401320">
                <a:moveTo>
                  <a:pt x="0" y="0"/>
                </a:moveTo>
                <a:lnTo>
                  <a:pt x="133350" y="4013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2009" y="5408260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70" h="170179">
                <a:moveTo>
                  <a:pt x="102869" y="0"/>
                </a:moveTo>
                <a:lnTo>
                  <a:pt x="0" y="33019"/>
                </a:lnTo>
                <a:lnTo>
                  <a:pt x="102869" y="170179"/>
                </a:lnTo>
                <a:lnTo>
                  <a:pt x="10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21529" y="5029799"/>
            <a:ext cx="134620" cy="401320"/>
          </a:xfrm>
          <a:custGeom>
            <a:avLst/>
            <a:gdLst/>
            <a:ahLst/>
            <a:cxnLst/>
            <a:rect l="l" t="t" r="r" b="b"/>
            <a:pathLst>
              <a:path w="134620" h="401320">
                <a:moveTo>
                  <a:pt x="134620" y="0"/>
                </a:moveTo>
                <a:lnTo>
                  <a:pt x="0" y="4013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00" y="5408260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70" h="170179">
                <a:moveTo>
                  <a:pt x="0" y="0"/>
                </a:moveTo>
                <a:lnTo>
                  <a:pt x="0" y="170179"/>
                </a:lnTo>
                <a:lnTo>
                  <a:pt x="102870" y="342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48279" y="4693249"/>
            <a:ext cx="237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Addresses </a:t>
            </a:r>
            <a:r>
              <a:rPr sz="1800" dirty="0">
                <a:latin typeface="Arial"/>
                <a:cs typeface="Arial"/>
              </a:rPr>
              <a:t>from a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116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95250" y="7275492"/>
            <a:ext cx="3891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2360" y="6048340"/>
            <a:ext cx="19646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Memory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88719" y="5578440"/>
          <a:ext cx="73152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55432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Caching</a:t>
            </a:r>
            <a:r>
              <a:rPr spc="-85" dirty="0"/>
              <a:t> </a:t>
            </a:r>
            <a:r>
              <a:rPr spc="-5" dirty="0"/>
              <a:t>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7783830" cy="13360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30" dirty="0">
                <a:latin typeface="Arial"/>
                <a:cs typeface="Arial"/>
              </a:rPr>
              <a:t>Warp </a:t>
            </a:r>
            <a:r>
              <a:rPr sz="2800" spc="-5" dirty="0">
                <a:latin typeface="Arial"/>
                <a:cs typeface="Arial"/>
              </a:rPr>
              <a:t>requests 32 misaligned, </a:t>
            </a:r>
            <a:r>
              <a:rPr sz="2800" dirty="0">
                <a:latin typeface="Arial"/>
                <a:cs typeface="Arial"/>
              </a:rPr>
              <a:t>consecutive </a:t>
            </a:r>
            <a:r>
              <a:rPr sz="2800" spc="-5" dirty="0">
                <a:latin typeface="Arial"/>
                <a:cs typeface="Arial"/>
              </a:rPr>
              <a:t>4-byte  words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800" spc="-5" dirty="0">
                <a:latin typeface="Arial"/>
                <a:cs typeface="Arial"/>
              </a:rPr>
              <a:t>Addresses fall within </a:t>
            </a:r>
            <a:r>
              <a:rPr sz="2800" dirty="0">
                <a:latin typeface="Arial"/>
                <a:cs typeface="Arial"/>
              </a:rPr>
              <a:t>2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cache-lines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982560"/>
            <a:ext cx="153035" cy="167893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051140"/>
            <a:ext cx="5697220" cy="16776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Warp </a:t>
            </a:r>
            <a:r>
              <a:rPr sz="2400" spc="-10" dirty="0">
                <a:latin typeface="Arial"/>
                <a:cs typeface="Arial"/>
              </a:rPr>
              <a:t>needs 128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2799"/>
              </a:lnSpc>
            </a:pPr>
            <a:r>
              <a:rPr sz="2400" spc="-5" dirty="0">
                <a:latin typeface="Arial"/>
                <a:cs typeface="Arial"/>
              </a:rPr>
              <a:t>256 bytes move across the </a:t>
            </a:r>
            <a:r>
              <a:rPr sz="2400" spc="-10" dirty="0">
                <a:latin typeface="Arial"/>
                <a:cs typeface="Arial"/>
              </a:rPr>
              <a:t>bus </a:t>
            </a:r>
            <a:r>
              <a:rPr sz="2400" spc="-5" dirty="0">
                <a:latin typeface="Arial"/>
                <a:cs typeface="Arial"/>
              </a:rPr>
              <a:t>on misses  Bus utilization: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50%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spc="-15" dirty="0">
                <a:latin typeface="Arial"/>
                <a:cs typeface="Arial"/>
              </a:rPr>
              <a:t>Transactions: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9539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032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2420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19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35300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6079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18179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19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896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1059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19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9184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83940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472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6820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19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5760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49700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40479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2579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23359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5459" y="539556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19" y="0"/>
                </a:moveTo>
                <a:lnTo>
                  <a:pt x="0" y="439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06240" y="57917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399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47010" y="5059010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117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95250" y="7275492"/>
            <a:ext cx="3891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1089" y="6414099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Memory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88719" y="5944199"/>
          <a:ext cx="73152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55432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Caching</a:t>
            </a:r>
            <a:r>
              <a:rPr spc="-85" dirty="0"/>
              <a:t> </a:t>
            </a:r>
            <a:r>
              <a:rPr spc="-5" dirty="0"/>
              <a:t>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80505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All threads in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warp request the same 4-byte word  Addresses fall within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single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cache-line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587590"/>
            <a:ext cx="153035" cy="126492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2654900"/>
            <a:ext cx="5629275" cy="12636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Warp </a:t>
            </a:r>
            <a:r>
              <a:rPr sz="2400" spc="-10" dirty="0">
                <a:latin typeface="Arial"/>
                <a:cs typeface="Arial"/>
              </a:rPr>
              <a:t>needs </a:t>
            </a:r>
            <a:r>
              <a:rPr sz="2400" dirty="0">
                <a:latin typeface="Arial"/>
                <a:cs typeface="Arial"/>
              </a:rPr>
              <a:t>4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2799"/>
              </a:lnSpc>
            </a:pPr>
            <a:r>
              <a:rPr sz="2400" spc="-5" dirty="0">
                <a:latin typeface="Arial"/>
                <a:cs typeface="Arial"/>
              </a:rPr>
              <a:t>128 bytes move across the </a:t>
            </a:r>
            <a:r>
              <a:rPr sz="2400" spc="-10" dirty="0">
                <a:latin typeface="Arial"/>
                <a:cs typeface="Arial"/>
              </a:rPr>
              <a:t>bus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miss  Bus utilization: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3.125%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8960" y="4664040"/>
            <a:ext cx="279400" cy="420370"/>
          </a:xfrm>
          <a:custGeom>
            <a:avLst/>
            <a:gdLst/>
            <a:ahLst/>
            <a:cxnLst/>
            <a:rect l="l" t="t" r="r" b="b"/>
            <a:pathLst>
              <a:path w="279400" h="420370">
                <a:moveTo>
                  <a:pt x="0" y="0"/>
                </a:moveTo>
                <a:lnTo>
                  <a:pt x="279400" y="4203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0100" y="5047580"/>
            <a:ext cx="134620" cy="165100"/>
          </a:xfrm>
          <a:custGeom>
            <a:avLst/>
            <a:gdLst/>
            <a:ahLst/>
            <a:cxnLst/>
            <a:rect l="l" t="t" r="r" b="b"/>
            <a:pathLst>
              <a:path w="134620" h="165100">
                <a:moveTo>
                  <a:pt x="90170" y="0"/>
                </a:moveTo>
                <a:lnTo>
                  <a:pt x="0" y="60960"/>
                </a:lnTo>
                <a:lnTo>
                  <a:pt x="134620" y="165100"/>
                </a:lnTo>
                <a:lnTo>
                  <a:pt x="90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1840" y="4664040"/>
            <a:ext cx="133350" cy="401320"/>
          </a:xfrm>
          <a:custGeom>
            <a:avLst/>
            <a:gdLst/>
            <a:ahLst/>
            <a:cxnLst/>
            <a:rect l="l" t="t" r="r" b="b"/>
            <a:pathLst>
              <a:path w="133350" h="401320">
                <a:moveTo>
                  <a:pt x="0" y="0"/>
                </a:moveTo>
                <a:lnTo>
                  <a:pt x="133350" y="4013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1850" y="5042499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70" h="170179">
                <a:moveTo>
                  <a:pt x="102870" y="0"/>
                </a:moveTo>
                <a:lnTo>
                  <a:pt x="0" y="34289"/>
                </a:lnTo>
                <a:lnTo>
                  <a:pt x="102870" y="170179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4720" y="4664040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70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0109" y="505012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4250" y="4664040"/>
            <a:ext cx="133350" cy="401320"/>
          </a:xfrm>
          <a:custGeom>
            <a:avLst/>
            <a:gdLst/>
            <a:ahLst/>
            <a:cxnLst/>
            <a:rect l="l" t="t" r="r" b="b"/>
            <a:pathLst>
              <a:path w="133350" h="401320">
                <a:moveTo>
                  <a:pt x="133350" y="0"/>
                </a:moveTo>
                <a:lnTo>
                  <a:pt x="0" y="4013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4720" y="5042499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70" h="170179">
                <a:moveTo>
                  <a:pt x="0" y="0"/>
                </a:moveTo>
                <a:lnTo>
                  <a:pt x="0" y="170179"/>
                </a:lnTo>
                <a:lnTo>
                  <a:pt x="102869" y="342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61079" y="4664040"/>
            <a:ext cx="279400" cy="420370"/>
          </a:xfrm>
          <a:custGeom>
            <a:avLst/>
            <a:gdLst/>
            <a:ahLst/>
            <a:cxnLst/>
            <a:rect l="l" t="t" r="r" b="b"/>
            <a:pathLst>
              <a:path w="279400" h="420370">
                <a:moveTo>
                  <a:pt x="279400" y="0"/>
                </a:moveTo>
                <a:lnTo>
                  <a:pt x="0" y="4203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74720" y="5047580"/>
            <a:ext cx="134620" cy="165100"/>
          </a:xfrm>
          <a:custGeom>
            <a:avLst/>
            <a:gdLst/>
            <a:ahLst/>
            <a:cxnLst/>
            <a:rect l="l" t="t" r="r" b="b"/>
            <a:pathLst>
              <a:path w="134620" h="165100">
                <a:moveTo>
                  <a:pt x="44450" y="0"/>
                </a:moveTo>
                <a:lnTo>
                  <a:pt x="0" y="165100"/>
                </a:lnTo>
                <a:lnTo>
                  <a:pt x="134619" y="6096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83940" y="466404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439420" y="0"/>
                </a:moveTo>
                <a:lnTo>
                  <a:pt x="0" y="4394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4720" y="50602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0" y="152400"/>
                </a:lnTo>
                <a:lnTo>
                  <a:pt x="1524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9179" y="4664040"/>
            <a:ext cx="607060" cy="455930"/>
          </a:xfrm>
          <a:custGeom>
            <a:avLst/>
            <a:gdLst/>
            <a:ahLst/>
            <a:cxnLst/>
            <a:rect l="l" t="t" r="r" b="b"/>
            <a:pathLst>
              <a:path w="607060" h="455929">
                <a:moveTo>
                  <a:pt x="607060" y="0"/>
                </a:moveTo>
                <a:lnTo>
                  <a:pt x="0" y="45593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4720" y="5071710"/>
            <a:ext cx="162560" cy="140970"/>
          </a:xfrm>
          <a:custGeom>
            <a:avLst/>
            <a:gdLst/>
            <a:ahLst/>
            <a:cxnLst/>
            <a:rect l="l" t="t" r="r" b="b"/>
            <a:pathLst>
              <a:path w="162560" h="140970">
                <a:moveTo>
                  <a:pt x="97789" y="0"/>
                </a:moveTo>
                <a:lnTo>
                  <a:pt x="0" y="140969"/>
                </a:lnTo>
                <a:lnTo>
                  <a:pt x="162559" y="86359"/>
                </a:lnTo>
                <a:lnTo>
                  <a:pt x="97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8070" y="4664040"/>
            <a:ext cx="781050" cy="468630"/>
          </a:xfrm>
          <a:custGeom>
            <a:avLst/>
            <a:gdLst/>
            <a:ahLst/>
            <a:cxnLst/>
            <a:rect l="l" t="t" r="r" b="b"/>
            <a:pathLst>
              <a:path w="781050" h="468629">
                <a:moveTo>
                  <a:pt x="781050" y="0"/>
                </a:moveTo>
                <a:lnTo>
                  <a:pt x="0" y="46863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4720" y="5083140"/>
            <a:ext cx="166370" cy="129539"/>
          </a:xfrm>
          <a:custGeom>
            <a:avLst/>
            <a:gdLst/>
            <a:ahLst/>
            <a:cxnLst/>
            <a:rect l="l" t="t" r="r" b="b"/>
            <a:pathLst>
              <a:path w="166370" h="129539">
                <a:moveTo>
                  <a:pt x="111759" y="0"/>
                </a:moveTo>
                <a:lnTo>
                  <a:pt x="0" y="129539"/>
                </a:lnTo>
                <a:lnTo>
                  <a:pt x="166369" y="92710"/>
                </a:lnTo>
                <a:lnTo>
                  <a:pt x="111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3150" y="4664040"/>
            <a:ext cx="958850" cy="480059"/>
          </a:xfrm>
          <a:custGeom>
            <a:avLst/>
            <a:gdLst/>
            <a:ahLst/>
            <a:cxnLst/>
            <a:rect l="l" t="t" r="r" b="b"/>
            <a:pathLst>
              <a:path w="958850" h="480060">
                <a:moveTo>
                  <a:pt x="958850" y="0"/>
                </a:moveTo>
                <a:lnTo>
                  <a:pt x="0" y="4800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720" y="5092030"/>
            <a:ext cx="168910" cy="120650"/>
          </a:xfrm>
          <a:custGeom>
            <a:avLst/>
            <a:gdLst/>
            <a:ahLst/>
            <a:cxnLst/>
            <a:rect l="l" t="t" r="r" b="b"/>
            <a:pathLst>
              <a:path w="168910" h="120650">
                <a:moveTo>
                  <a:pt x="120650" y="0"/>
                </a:moveTo>
                <a:lnTo>
                  <a:pt x="0" y="120650"/>
                </a:lnTo>
                <a:lnTo>
                  <a:pt x="168909" y="96520"/>
                </a:lnTo>
                <a:lnTo>
                  <a:pt x="120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07129" y="4664040"/>
            <a:ext cx="1047750" cy="483870"/>
          </a:xfrm>
          <a:custGeom>
            <a:avLst/>
            <a:gdLst/>
            <a:ahLst/>
            <a:cxnLst/>
            <a:rect l="l" t="t" r="r" b="b"/>
            <a:pathLst>
              <a:path w="1047750" h="483870">
                <a:moveTo>
                  <a:pt x="1047750" y="0"/>
                </a:moveTo>
                <a:lnTo>
                  <a:pt x="0" y="48386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66159" y="5095840"/>
            <a:ext cx="170180" cy="116839"/>
          </a:xfrm>
          <a:custGeom>
            <a:avLst/>
            <a:gdLst/>
            <a:ahLst/>
            <a:cxnLst/>
            <a:rect l="l" t="t" r="r" b="b"/>
            <a:pathLst>
              <a:path w="170179" h="116839">
                <a:moveTo>
                  <a:pt x="124460" y="0"/>
                </a:moveTo>
                <a:lnTo>
                  <a:pt x="0" y="116839"/>
                </a:lnTo>
                <a:lnTo>
                  <a:pt x="170179" y="97789"/>
                </a:lnTo>
                <a:lnTo>
                  <a:pt x="124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47010" y="4327490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95250" y="7275492"/>
            <a:ext cx="3891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1089" y="5682580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Memory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88719" y="5212680"/>
          <a:ext cx="73152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554320"/>
            <a:ext cx="3286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Caching</a:t>
            </a:r>
            <a:r>
              <a:rPr spc="-85" dirty="0"/>
              <a:t> </a:t>
            </a:r>
            <a:r>
              <a:rPr spc="-5" dirty="0"/>
              <a:t>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65170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30" dirty="0">
                <a:latin typeface="Arial"/>
                <a:cs typeface="Arial"/>
              </a:rPr>
              <a:t>Warp </a:t>
            </a:r>
            <a:r>
              <a:rPr sz="2800" spc="-5" dirty="0">
                <a:latin typeface="Arial"/>
                <a:cs typeface="Arial"/>
              </a:rPr>
              <a:t>requests 32 </a:t>
            </a:r>
            <a:r>
              <a:rPr sz="2800" dirty="0">
                <a:latin typeface="Arial"/>
                <a:cs typeface="Arial"/>
              </a:rPr>
              <a:t>scattered </a:t>
            </a:r>
            <a:r>
              <a:rPr sz="2800" spc="-5" dirty="0">
                <a:latin typeface="Arial"/>
                <a:cs typeface="Arial"/>
              </a:rPr>
              <a:t>4-byte words  Addresses fall within </a:t>
            </a:r>
            <a:r>
              <a:rPr sz="2800" i="1" dirty="0">
                <a:latin typeface="Arial"/>
                <a:cs typeface="Arial"/>
              </a:rPr>
              <a:t>N</a:t>
            </a:r>
            <a:r>
              <a:rPr sz="2800" i="1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cache-lines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586320"/>
            <a:ext cx="153035" cy="126746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2654900"/>
            <a:ext cx="6262370" cy="12661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25" dirty="0">
                <a:latin typeface="Arial"/>
                <a:cs typeface="Arial"/>
              </a:rPr>
              <a:t>Warp </a:t>
            </a:r>
            <a:r>
              <a:rPr sz="2400" spc="-10" dirty="0">
                <a:latin typeface="Arial"/>
                <a:cs typeface="Arial"/>
              </a:rPr>
              <a:t>needs 128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3270"/>
              </a:lnSpc>
              <a:spcBef>
                <a:spcPts val="150"/>
              </a:spcBef>
              <a:tabLst>
                <a:tab pos="3625215" algn="l"/>
              </a:tabLst>
            </a:pPr>
            <a:r>
              <a:rPr sz="2400" i="1" dirty="0">
                <a:latin typeface="Arial"/>
                <a:cs typeface="Arial"/>
              </a:rPr>
              <a:t>N </a:t>
            </a:r>
            <a:r>
              <a:rPr sz="2400" spc="1105" dirty="0">
                <a:latin typeface="Arial"/>
                <a:cs typeface="Arial"/>
              </a:rPr>
              <a:t>´</a:t>
            </a:r>
            <a:r>
              <a:rPr sz="2400" spc="-5" dirty="0">
                <a:latin typeface="Arial"/>
                <a:cs typeface="Arial"/>
              </a:rPr>
              <a:t> 128 bytes </a:t>
            </a:r>
            <a:r>
              <a:rPr sz="2400" dirty="0">
                <a:latin typeface="Arial"/>
                <a:cs typeface="Arial"/>
              </a:rPr>
              <a:t>move </a:t>
            </a:r>
            <a:r>
              <a:rPr sz="2400" spc="-5" dirty="0">
                <a:latin typeface="Arial"/>
                <a:cs typeface="Arial"/>
              </a:rPr>
              <a:t>across the </a:t>
            </a:r>
            <a:r>
              <a:rPr sz="2400" spc="-10" dirty="0">
                <a:latin typeface="Arial"/>
                <a:cs typeface="Arial"/>
              </a:rPr>
              <a:t>bus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miss  Bus utilization: </a:t>
            </a:r>
            <a:r>
              <a:rPr sz="2400" spc="-10" dirty="0">
                <a:latin typeface="Arial"/>
                <a:cs typeface="Arial"/>
              </a:rPr>
              <a:t>128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(</a:t>
            </a:r>
            <a:r>
              <a:rPr sz="2400" i="1" spc="15" dirty="0">
                <a:latin typeface="Arial"/>
                <a:cs typeface="Arial"/>
              </a:rPr>
              <a:t>N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spc="1105" dirty="0">
                <a:latin typeface="Arial"/>
                <a:cs typeface="Arial"/>
              </a:rPr>
              <a:t>´	</a:t>
            </a:r>
            <a:r>
              <a:rPr sz="2400" spc="-5" dirty="0">
                <a:latin typeface="Arial"/>
                <a:cs typeface="Arial"/>
              </a:rPr>
              <a:t>128)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728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39" h="365760">
                <a:moveTo>
                  <a:pt x="1920239" y="0"/>
                </a:moveTo>
                <a:lnTo>
                  <a:pt x="0" y="0"/>
                </a:lnTo>
                <a:lnTo>
                  <a:pt x="0" y="365759"/>
                </a:lnTo>
                <a:lnTo>
                  <a:pt x="1920239" y="365759"/>
                </a:lnTo>
                <a:lnTo>
                  <a:pt x="192023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728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39" h="365760">
                <a:moveTo>
                  <a:pt x="960119" y="365759"/>
                </a:moveTo>
                <a:lnTo>
                  <a:pt x="0" y="365759"/>
                </a:lnTo>
                <a:lnTo>
                  <a:pt x="0" y="0"/>
                </a:lnTo>
                <a:lnTo>
                  <a:pt x="1920239" y="0"/>
                </a:lnTo>
                <a:lnTo>
                  <a:pt x="1920239" y="365759"/>
                </a:lnTo>
                <a:lnTo>
                  <a:pt x="960119" y="3657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752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39" h="365760">
                <a:moveTo>
                  <a:pt x="1920240" y="0"/>
                </a:moveTo>
                <a:lnTo>
                  <a:pt x="0" y="0"/>
                </a:lnTo>
                <a:lnTo>
                  <a:pt x="0" y="365759"/>
                </a:lnTo>
                <a:lnTo>
                  <a:pt x="1920240" y="365759"/>
                </a:lnTo>
                <a:lnTo>
                  <a:pt x="19202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1752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39" h="365760">
                <a:moveTo>
                  <a:pt x="960119" y="365759"/>
                </a:moveTo>
                <a:lnTo>
                  <a:pt x="0" y="365759"/>
                </a:lnTo>
                <a:lnTo>
                  <a:pt x="0" y="0"/>
                </a:lnTo>
                <a:lnTo>
                  <a:pt x="1920240" y="0"/>
                </a:lnTo>
                <a:lnTo>
                  <a:pt x="1920240" y="365759"/>
                </a:lnTo>
                <a:lnTo>
                  <a:pt x="960119" y="3657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7759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40" h="365760">
                <a:moveTo>
                  <a:pt x="1920239" y="0"/>
                </a:moveTo>
                <a:lnTo>
                  <a:pt x="0" y="0"/>
                </a:lnTo>
                <a:lnTo>
                  <a:pt x="0" y="365759"/>
                </a:lnTo>
                <a:lnTo>
                  <a:pt x="1920239" y="365759"/>
                </a:lnTo>
                <a:lnTo>
                  <a:pt x="192023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7759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40" h="365760">
                <a:moveTo>
                  <a:pt x="960119" y="365759"/>
                </a:moveTo>
                <a:lnTo>
                  <a:pt x="0" y="365759"/>
                </a:lnTo>
                <a:lnTo>
                  <a:pt x="0" y="0"/>
                </a:lnTo>
                <a:lnTo>
                  <a:pt x="1920239" y="0"/>
                </a:lnTo>
                <a:lnTo>
                  <a:pt x="1920239" y="365759"/>
                </a:lnTo>
                <a:lnTo>
                  <a:pt x="960119" y="3657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800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40" h="365760">
                <a:moveTo>
                  <a:pt x="1920240" y="0"/>
                </a:moveTo>
                <a:lnTo>
                  <a:pt x="0" y="0"/>
                </a:lnTo>
                <a:lnTo>
                  <a:pt x="0" y="365759"/>
                </a:lnTo>
                <a:lnTo>
                  <a:pt x="1920240" y="365759"/>
                </a:lnTo>
                <a:lnTo>
                  <a:pt x="192024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8000" y="5220299"/>
            <a:ext cx="1920239" cy="365760"/>
          </a:xfrm>
          <a:custGeom>
            <a:avLst/>
            <a:gdLst/>
            <a:ahLst/>
            <a:cxnLst/>
            <a:rect l="l" t="t" r="r" b="b"/>
            <a:pathLst>
              <a:path w="1920240" h="365760">
                <a:moveTo>
                  <a:pt x="960120" y="365759"/>
                </a:moveTo>
                <a:lnTo>
                  <a:pt x="0" y="365759"/>
                </a:lnTo>
                <a:lnTo>
                  <a:pt x="0" y="0"/>
                </a:lnTo>
                <a:lnTo>
                  <a:pt x="1920240" y="0"/>
                </a:lnTo>
                <a:lnTo>
                  <a:pt x="1920240" y="365759"/>
                </a:lnTo>
                <a:lnTo>
                  <a:pt x="960120" y="3657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0700" y="4671660"/>
            <a:ext cx="1318260" cy="502920"/>
          </a:xfrm>
          <a:custGeom>
            <a:avLst/>
            <a:gdLst/>
            <a:ahLst/>
            <a:cxnLst/>
            <a:rect l="l" t="t" r="r" b="b"/>
            <a:pathLst>
              <a:path w="1318260" h="502920">
                <a:moveTo>
                  <a:pt x="1318260" y="0"/>
                </a:moveTo>
                <a:lnTo>
                  <a:pt x="0" y="502919"/>
                </a:lnTo>
              </a:path>
            </a:pathLst>
          </a:custGeom>
          <a:ln w="35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45920" y="5121240"/>
            <a:ext cx="170180" cy="107950"/>
          </a:xfrm>
          <a:custGeom>
            <a:avLst/>
            <a:gdLst/>
            <a:ahLst/>
            <a:cxnLst/>
            <a:rect l="l" t="t" r="r" b="b"/>
            <a:pathLst>
              <a:path w="170180" h="107950">
                <a:moveTo>
                  <a:pt x="132080" y="0"/>
                </a:moveTo>
                <a:lnTo>
                  <a:pt x="0" y="107950"/>
                </a:lnTo>
                <a:lnTo>
                  <a:pt x="170180" y="100330"/>
                </a:lnTo>
                <a:lnTo>
                  <a:pt x="132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1840" y="4671660"/>
            <a:ext cx="2044700" cy="519430"/>
          </a:xfrm>
          <a:custGeom>
            <a:avLst/>
            <a:gdLst/>
            <a:ahLst/>
            <a:cxnLst/>
            <a:rect l="l" t="t" r="r" b="b"/>
            <a:pathLst>
              <a:path w="2044700" h="519429">
                <a:moveTo>
                  <a:pt x="0" y="0"/>
                </a:moveTo>
                <a:lnTo>
                  <a:pt x="2044700" y="51942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6220" y="5136480"/>
            <a:ext cx="170180" cy="105410"/>
          </a:xfrm>
          <a:custGeom>
            <a:avLst/>
            <a:gdLst/>
            <a:ahLst/>
            <a:cxnLst/>
            <a:rect l="l" t="t" r="r" b="b"/>
            <a:pathLst>
              <a:path w="170179" h="105410">
                <a:moveTo>
                  <a:pt x="26669" y="0"/>
                </a:moveTo>
                <a:lnTo>
                  <a:pt x="0" y="105410"/>
                </a:lnTo>
                <a:lnTo>
                  <a:pt x="170179" y="9271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4720" y="4671660"/>
            <a:ext cx="358140" cy="438150"/>
          </a:xfrm>
          <a:custGeom>
            <a:avLst/>
            <a:gdLst/>
            <a:ahLst/>
            <a:cxnLst/>
            <a:rect l="l" t="t" r="r" b="b"/>
            <a:pathLst>
              <a:path w="358139" h="438150">
                <a:moveTo>
                  <a:pt x="0" y="0"/>
                </a:moveTo>
                <a:lnTo>
                  <a:pt x="358139" y="43814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87140" y="5069170"/>
            <a:ext cx="144780" cy="160020"/>
          </a:xfrm>
          <a:custGeom>
            <a:avLst/>
            <a:gdLst/>
            <a:ahLst/>
            <a:cxnLst/>
            <a:rect l="l" t="t" r="r" b="b"/>
            <a:pathLst>
              <a:path w="144779" h="160020">
                <a:moveTo>
                  <a:pt x="83820" y="0"/>
                </a:moveTo>
                <a:lnTo>
                  <a:pt x="0" y="68580"/>
                </a:lnTo>
                <a:lnTo>
                  <a:pt x="144780" y="160020"/>
                </a:lnTo>
                <a:lnTo>
                  <a:pt x="83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62910" y="4671660"/>
            <a:ext cx="694690" cy="471170"/>
          </a:xfrm>
          <a:custGeom>
            <a:avLst/>
            <a:gdLst/>
            <a:ahLst/>
            <a:cxnLst/>
            <a:rect l="l" t="t" r="r" b="b"/>
            <a:pathLst>
              <a:path w="694689" h="471170">
                <a:moveTo>
                  <a:pt x="694689" y="0"/>
                </a:moveTo>
                <a:lnTo>
                  <a:pt x="0" y="47116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4639" y="5093299"/>
            <a:ext cx="163830" cy="135890"/>
          </a:xfrm>
          <a:custGeom>
            <a:avLst/>
            <a:gdLst/>
            <a:ahLst/>
            <a:cxnLst/>
            <a:rect l="l" t="t" r="r" b="b"/>
            <a:pathLst>
              <a:path w="163830" h="135889">
                <a:moveTo>
                  <a:pt x="102870" y="0"/>
                </a:moveTo>
                <a:lnTo>
                  <a:pt x="0" y="135889"/>
                </a:lnTo>
                <a:lnTo>
                  <a:pt x="163830" y="90169"/>
                </a:lnTo>
                <a:lnTo>
                  <a:pt x="1028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0479" y="4671660"/>
            <a:ext cx="4144010" cy="537210"/>
          </a:xfrm>
          <a:custGeom>
            <a:avLst/>
            <a:gdLst/>
            <a:ahLst/>
            <a:cxnLst/>
            <a:rect l="l" t="t" r="r" b="b"/>
            <a:pathLst>
              <a:path w="4144009" h="537210">
                <a:moveTo>
                  <a:pt x="0" y="0"/>
                </a:moveTo>
                <a:lnTo>
                  <a:pt x="4144010" y="53720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70519" y="5154260"/>
            <a:ext cx="167640" cy="107950"/>
          </a:xfrm>
          <a:custGeom>
            <a:avLst/>
            <a:gdLst/>
            <a:ahLst/>
            <a:cxnLst/>
            <a:rect l="l" t="t" r="r" b="b"/>
            <a:pathLst>
              <a:path w="167640" h="107950">
                <a:moveTo>
                  <a:pt x="13970" y="0"/>
                </a:moveTo>
                <a:lnTo>
                  <a:pt x="0" y="107949"/>
                </a:lnTo>
                <a:lnTo>
                  <a:pt x="167639" y="74929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23359" y="4671660"/>
            <a:ext cx="205740" cy="419100"/>
          </a:xfrm>
          <a:custGeom>
            <a:avLst/>
            <a:gdLst/>
            <a:ahLst/>
            <a:cxnLst/>
            <a:rect l="l" t="t" r="r" b="b"/>
            <a:pathLst>
              <a:path w="205739" h="419100">
                <a:moveTo>
                  <a:pt x="0" y="0"/>
                </a:moveTo>
                <a:lnTo>
                  <a:pt x="205739" y="41909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7029" y="5060280"/>
            <a:ext cx="120650" cy="168910"/>
          </a:xfrm>
          <a:custGeom>
            <a:avLst/>
            <a:gdLst/>
            <a:ahLst/>
            <a:cxnLst/>
            <a:rect l="l" t="t" r="r" b="b"/>
            <a:pathLst>
              <a:path w="120650" h="168910">
                <a:moveTo>
                  <a:pt x="97790" y="0"/>
                </a:moveTo>
                <a:lnTo>
                  <a:pt x="0" y="46990"/>
                </a:lnTo>
                <a:lnTo>
                  <a:pt x="120650" y="168910"/>
                </a:lnTo>
                <a:lnTo>
                  <a:pt x="97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06240" y="4671660"/>
            <a:ext cx="2044700" cy="519430"/>
          </a:xfrm>
          <a:custGeom>
            <a:avLst/>
            <a:gdLst/>
            <a:ahLst/>
            <a:cxnLst/>
            <a:rect l="l" t="t" r="r" b="b"/>
            <a:pathLst>
              <a:path w="2044700" h="519429">
                <a:moveTo>
                  <a:pt x="0" y="0"/>
                </a:moveTo>
                <a:lnTo>
                  <a:pt x="2044700" y="51942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30620" y="5136480"/>
            <a:ext cx="170180" cy="105410"/>
          </a:xfrm>
          <a:custGeom>
            <a:avLst/>
            <a:gdLst/>
            <a:ahLst/>
            <a:cxnLst/>
            <a:rect l="l" t="t" r="r" b="b"/>
            <a:pathLst>
              <a:path w="170179" h="105410">
                <a:moveTo>
                  <a:pt x="26669" y="0"/>
                </a:moveTo>
                <a:lnTo>
                  <a:pt x="0" y="105410"/>
                </a:lnTo>
                <a:lnTo>
                  <a:pt x="170179" y="9271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89120" y="4671660"/>
            <a:ext cx="2590800" cy="527050"/>
          </a:xfrm>
          <a:custGeom>
            <a:avLst/>
            <a:gdLst/>
            <a:ahLst/>
            <a:cxnLst/>
            <a:rect l="l" t="t" r="r" b="b"/>
            <a:pathLst>
              <a:path w="2590800" h="527050">
                <a:moveTo>
                  <a:pt x="0" y="0"/>
                </a:moveTo>
                <a:lnTo>
                  <a:pt x="2590800" y="52704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62140" y="5144099"/>
            <a:ext cx="170180" cy="105410"/>
          </a:xfrm>
          <a:custGeom>
            <a:avLst/>
            <a:gdLst/>
            <a:ahLst/>
            <a:cxnLst/>
            <a:rect l="l" t="t" r="r" b="b"/>
            <a:pathLst>
              <a:path w="170179" h="105410">
                <a:moveTo>
                  <a:pt x="21589" y="0"/>
                </a:moveTo>
                <a:lnTo>
                  <a:pt x="0" y="105409"/>
                </a:lnTo>
                <a:lnTo>
                  <a:pt x="170179" y="85089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72000" y="4671660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69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17390" y="50577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15690" y="4671660"/>
            <a:ext cx="1139190" cy="495300"/>
          </a:xfrm>
          <a:custGeom>
            <a:avLst/>
            <a:gdLst/>
            <a:ahLst/>
            <a:cxnLst/>
            <a:rect l="l" t="t" r="r" b="b"/>
            <a:pathLst>
              <a:path w="1139189" h="495300">
                <a:moveTo>
                  <a:pt x="1139189" y="0"/>
                </a:moveTo>
                <a:lnTo>
                  <a:pt x="0" y="49529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74720" y="5114890"/>
            <a:ext cx="170180" cy="114300"/>
          </a:xfrm>
          <a:custGeom>
            <a:avLst/>
            <a:gdLst/>
            <a:ahLst/>
            <a:cxnLst/>
            <a:rect l="l" t="t" r="r" b="b"/>
            <a:pathLst>
              <a:path w="170179" h="114300">
                <a:moveTo>
                  <a:pt x="127000" y="0"/>
                </a:moveTo>
                <a:lnTo>
                  <a:pt x="0" y="114300"/>
                </a:lnTo>
                <a:lnTo>
                  <a:pt x="170179" y="99060"/>
                </a:lnTo>
                <a:lnTo>
                  <a:pt x="127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1089" y="5690199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Memory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dirty="0"/>
              <a:t>119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95250" y="7275492"/>
            <a:ext cx="38919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47010" y="4327490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Addresses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9170" y="554320"/>
            <a:ext cx="30372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Terminology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2930" y="1823049"/>
            <a:ext cx="1327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519" y="1727800"/>
            <a:ext cx="4284980" cy="7251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650"/>
              </a:lnSpc>
              <a:spcBef>
                <a:spcPts val="360"/>
              </a:spcBef>
            </a:pPr>
            <a:r>
              <a:rPr sz="2350" spc="20" dirty="0">
                <a:latin typeface="Arial"/>
                <a:cs typeface="Arial"/>
              </a:rPr>
              <a:t>A GPU </a:t>
            </a:r>
            <a:r>
              <a:rPr sz="2350" spc="10" dirty="0">
                <a:latin typeface="Arial"/>
                <a:cs typeface="Arial"/>
              </a:rPr>
              <a:t>comprises </a:t>
            </a:r>
            <a:r>
              <a:rPr sz="2350" spc="5" dirty="0">
                <a:latin typeface="Arial"/>
                <a:cs typeface="Arial"/>
              </a:rPr>
              <a:t>several</a:t>
            </a:r>
            <a:r>
              <a:rPr sz="2350" spc="-215" dirty="0">
                <a:latin typeface="Arial"/>
                <a:cs typeface="Arial"/>
              </a:rPr>
              <a:t> </a:t>
            </a:r>
            <a:r>
              <a:rPr sz="2350" spc="5" dirty="0">
                <a:latin typeface="Arial"/>
                <a:cs typeface="Arial"/>
              </a:rPr>
              <a:t>multi-  </a:t>
            </a:r>
            <a:r>
              <a:rPr sz="2350" spc="10" dirty="0">
                <a:latin typeface="Arial"/>
                <a:cs typeface="Arial"/>
              </a:rPr>
              <a:t>threaded </a:t>
            </a:r>
            <a:r>
              <a:rPr sz="2350" spc="15" dirty="0">
                <a:solidFill>
                  <a:srgbClr val="0000FF"/>
                </a:solidFill>
                <a:latin typeface="Arial"/>
                <a:cs typeface="Arial"/>
              </a:rPr>
              <a:t>SIMD</a:t>
            </a:r>
            <a:r>
              <a:rPr sz="235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350" spc="10" dirty="0">
                <a:solidFill>
                  <a:srgbClr val="0000FF"/>
                </a:solidFill>
                <a:latin typeface="Arial"/>
                <a:cs typeface="Arial"/>
              </a:rPr>
              <a:t>processors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0439" y="2506310"/>
            <a:ext cx="13208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latin typeface="Arial"/>
                <a:cs typeface="Arial"/>
              </a:rPr>
              <a:t>–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930" y="3504529"/>
            <a:ext cx="1327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930" y="4929470"/>
            <a:ext cx="1327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latin typeface="Arial"/>
                <a:cs typeface="Arial"/>
              </a:rPr>
              <a:t>●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519" y="2483450"/>
            <a:ext cx="4531360" cy="34124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79730" marR="5080">
              <a:lnSpc>
                <a:spcPts val="2280"/>
              </a:lnSpc>
              <a:spcBef>
                <a:spcPts val="315"/>
              </a:spcBef>
            </a:pPr>
            <a:r>
              <a:rPr sz="2050" spc="-10" dirty="0">
                <a:latin typeface="Arial"/>
                <a:cs typeface="Arial"/>
              </a:rPr>
              <a:t>SIMD </a:t>
            </a:r>
            <a:r>
              <a:rPr sz="2050" spc="-5" dirty="0">
                <a:latin typeface="Arial"/>
                <a:cs typeface="Arial"/>
              </a:rPr>
              <a:t>processor </a:t>
            </a:r>
            <a:r>
              <a:rPr sz="2050" spc="-10" dirty="0">
                <a:latin typeface="Arial"/>
                <a:cs typeface="Arial"/>
              </a:rPr>
              <a:t>= Streaming  Multiprocessors (SMs) composed </a:t>
            </a:r>
            <a:r>
              <a:rPr sz="2050" spc="-5" dirty="0">
                <a:latin typeface="Arial"/>
                <a:cs typeface="Arial"/>
              </a:rPr>
              <a:t>of  </a:t>
            </a:r>
            <a:r>
              <a:rPr sz="2050" spc="-10" dirty="0">
                <a:latin typeface="Arial"/>
                <a:cs typeface="Arial"/>
              </a:rPr>
              <a:t>many Streaming Processors</a:t>
            </a:r>
            <a:r>
              <a:rPr sz="205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(SPs)</a:t>
            </a:r>
            <a:endParaRPr sz="2050">
              <a:latin typeface="Arial"/>
              <a:cs typeface="Arial"/>
            </a:endParaRPr>
          </a:p>
          <a:p>
            <a:pPr marL="12700" marR="134620">
              <a:lnSpc>
                <a:spcPct val="94100"/>
              </a:lnSpc>
              <a:spcBef>
                <a:spcPts val="430"/>
              </a:spcBef>
            </a:pPr>
            <a:r>
              <a:rPr sz="2350" spc="10" dirty="0">
                <a:latin typeface="Arial"/>
                <a:cs typeface="Arial"/>
              </a:rPr>
              <a:t>Each </a:t>
            </a:r>
            <a:r>
              <a:rPr sz="2350" spc="15" dirty="0">
                <a:latin typeface="Arial"/>
                <a:cs typeface="Arial"/>
              </a:rPr>
              <a:t>SIMD </a:t>
            </a:r>
            <a:r>
              <a:rPr sz="2350" spc="10" dirty="0">
                <a:latin typeface="Arial"/>
                <a:cs typeface="Arial"/>
              </a:rPr>
              <a:t>processors has  several </a:t>
            </a:r>
            <a:r>
              <a:rPr sz="2350" spc="5" dirty="0">
                <a:latin typeface="Arial"/>
                <a:cs typeface="Arial"/>
              </a:rPr>
              <a:t>functional units </a:t>
            </a:r>
            <a:r>
              <a:rPr sz="2350" spc="10" dirty="0">
                <a:latin typeface="Arial"/>
                <a:cs typeface="Arial"/>
              </a:rPr>
              <a:t>(cores)  </a:t>
            </a:r>
            <a:r>
              <a:rPr sz="2350" spc="5" dirty="0">
                <a:latin typeface="Arial"/>
                <a:cs typeface="Arial"/>
              </a:rPr>
              <a:t>that </a:t>
            </a:r>
            <a:r>
              <a:rPr sz="2350" spc="10" dirty="0">
                <a:latin typeface="Arial"/>
                <a:cs typeface="Arial"/>
              </a:rPr>
              <a:t>can execute the </a:t>
            </a:r>
            <a:r>
              <a:rPr sz="2350" spc="15" dirty="0">
                <a:latin typeface="Arial"/>
                <a:cs typeface="Arial"/>
              </a:rPr>
              <a:t>same</a:t>
            </a:r>
            <a:r>
              <a:rPr sz="2350" spc="-95" dirty="0">
                <a:latin typeface="Arial"/>
                <a:cs typeface="Arial"/>
              </a:rPr>
              <a:t> </a:t>
            </a:r>
            <a:r>
              <a:rPr sz="2350" spc="15" dirty="0">
                <a:latin typeface="Arial"/>
                <a:cs typeface="Arial"/>
              </a:rPr>
              <a:t>SIMD  </a:t>
            </a:r>
            <a:r>
              <a:rPr sz="2350" spc="5" dirty="0">
                <a:latin typeface="Arial"/>
                <a:cs typeface="Arial"/>
              </a:rPr>
              <a:t>instruction </a:t>
            </a:r>
            <a:r>
              <a:rPr sz="2350" spc="10" dirty="0">
                <a:latin typeface="Arial"/>
                <a:cs typeface="Arial"/>
              </a:rPr>
              <a:t>on </a:t>
            </a:r>
            <a:r>
              <a:rPr sz="2350" dirty="0">
                <a:latin typeface="Arial"/>
                <a:cs typeface="Arial"/>
              </a:rPr>
              <a:t>different</a:t>
            </a:r>
            <a:r>
              <a:rPr sz="2350" spc="-20" dirty="0">
                <a:latin typeface="Arial"/>
                <a:cs typeface="Arial"/>
              </a:rPr>
              <a:t> </a:t>
            </a:r>
            <a:r>
              <a:rPr sz="2350" spc="5" dirty="0">
                <a:latin typeface="Arial"/>
                <a:cs typeface="Arial"/>
              </a:rPr>
              <a:t>data</a:t>
            </a:r>
            <a:endParaRPr sz="2350">
              <a:latin typeface="Arial"/>
              <a:cs typeface="Arial"/>
            </a:endParaRPr>
          </a:p>
          <a:p>
            <a:pPr marL="12700" marR="135255">
              <a:lnSpc>
                <a:spcPts val="2650"/>
              </a:lnSpc>
              <a:spcBef>
                <a:spcPts val="670"/>
              </a:spcBef>
            </a:pPr>
            <a:r>
              <a:rPr sz="2350" spc="10" dirty="0">
                <a:latin typeface="Arial"/>
                <a:cs typeface="Arial"/>
              </a:rPr>
              <a:t>The actual number of SIMD  processors depends on the</a:t>
            </a:r>
            <a:r>
              <a:rPr sz="2350" spc="-105" dirty="0">
                <a:latin typeface="Arial"/>
                <a:cs typeface="Arial"/>
              </a:rPr>
              <a:t> </a:t>
            </a:r>
            <a:r>
              <a:rPr sz="2350" spc="20" dirty="0">
                <a:latin typeface="Arial"/>
                <a:cs typeface="Arial"/>
              </a:rPr>
              <a:t>GPU  </a:t>
            </a:r>
            <a:r>
              <a:rPr sz="2350" spc="10" dirty="0">
                <a:latin typeface="Arial"/>
                <a:cs typeface="Arial"/>
              </a:rPr>
              <a:t>model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439" y="5926420"/>
            <a:ext cx="4174490" cy="6261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57175" marR="5080" indent="-245110">
              <a:lnSpc>
                <a:spcPts val="2280"/>
              </a:lnSpc>
              <a:spcBef>
                <a:spcPts val="315"/>
              </a:spcBef>
              <a:tabLst>
                <a:tab pos="257175" algn="l"/>
              </a:tabLst>
            </a:pPr>
            <a:r>
              <a:rPr sz="2250" baseline="12962" dirty="0">
                <a:latin typeface="Arial"/>
                <a:cs typeface="Arial"/>
              </a:rPr>
              <a:t>–	</a:t>
            </a:r>
            <a:r>
              <a:rPr sz="2050" spc="-5" dirty="0">
                <a:latin typeface="Arial"/>
                <a:cs typeface="Arial"/>
              </a:rPr>
              <a:t>For </a:t>
            </a:r>
            <a:r>
              <a:rPr sz="2050" spc="-10" dirty="0">
                <a:latin typeface="Arial"/>
                <a:cs typeface="Arial"/>
              </a:rPr>
              <a:t>example, </a:t>
            </a:r>
            <a:r>
              <a:rPr sz="2050" spc="-5" dirty="0">
                <a:latin typeface="Arial"/>
                <a:cs typeface="Arial"/>
              </a:rPr>
              <a:t>the </a:t>
            </a:r>
            <a:r>
              <a:rPr sz="2050" spc="-10" dirty="0">
                <a:latin typeface="Arial"/>
                <a:cs typeface="Arial"/>
              </a:rPr>
              <a:t>NVIDIA</a:t>
            </a:r>
            <a:r>
              <a:rPr sz="2050" spc="-16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GTX480  </a:t>
            </a:r>
            <a:r>
              <a:rPr sz="2050" spc="-15" dirty="0">
                <a:latin typeface="Arial"/>
                <a:cs typeface="Arial"/>
              </a:rPr>
              <a:t>GPU </a:t>
            </a:r>
            <a:r>
              <a:rPr sz="2050" spc="-10" dirty="0">
                <a:latin typeface="Arial"/>
                <a:cs typeface="Arial"/>
              </a:rPr>
              <a:t>has up to 15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SMs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24500" y="1828130"/>
            <a:ext cx="407670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63870" y="5960710"/>
            <a:ext cx="4251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9A5"/>
                </a:solidFill>
                <a:latin typeface="Arial"/>
                <a:cs typeface="Arial"/>
                <a:hlinkClick r:id="rId3"/>
              </a:rPr>
              <a:t>http://docs.nvidia.com/cuda/parallel-thread-execution/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827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88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76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88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88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432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7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7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88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88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432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2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76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576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52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152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575425" y="30772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152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152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754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B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152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52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75425" y="48971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C</a:t>
            </a:r>
            <a:endParaRPr sz="2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008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08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661025" y="30683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008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008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6610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008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08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61025" y="4914979"/>
            <a:ext cx="394970" cy="2279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F</a:t>
            </a:r>
            <a:endParaRPr sz="2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864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864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746625" y="3059509"/>
            <a:ext cx="394970" cy="2832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86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86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746625" y="39827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H</a:t>
            </a:r>
            <a:endParaRPr sz="2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64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864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46625" y="4970860"/>
            <a:ext cx="394970" cy="1181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I</a:t>
            </a:r>
            <a:endParaRPr sz="2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3289" y="1491579"/>
            <a:ext cx="4396105" cy="373126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20"/>
              </a:spcBef>
            </a:pPr>
            <a:r>
              <a:rPr sz="2800" spc="-5" dirty="0">
                <a:latin typeface="Arial"/>
                <a:cs typeface="Arial"/>
              </a:rPr>
              <a:t>See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cuda-image-rotation.cu</a:t>
            </a:r>
            <a:endParaRPr sz="2800">
              <a:latin typeface="Arial"/>
              <a:cs typeface="Arial"/>
            </a:endParaRPr>
          </a:p>
          <a:p>
            <a:pPr marL="93980" algn="ctr">
              <a:lnSpc>
                <a:spcPct val="100000"/>
              </a:lnSpc>
              <a:spcBef>
                <a:spcPts val="1170"/>
              </a:spcBef>
            </a:pPr>
            <a:r>
              <a:rPr sz="1800" spc="-5" dirty="0">
                <a:latin typeface="Arial"/>
                <a:cs typeface="Arial"/>
              </a:rPr>
              <a:t>Device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166370" algn="ctr">
              <a:lnSpc>
                <a:spcPct val="100000"/>
              </a:lnSpc>
              <a:tabLst>
                <a:tab pos="1080770" algn="l"/>
                <a:tab pos="1986280" algn="l"/>
              </a:tabLst>
            </a:pPr>
            <a:r>
              <a:rPr sz="2600" dirty="0">
                <a:latin typeface="Arial"/>
                <a:cs typeface="Arial"/>
              </a:rPr>
              <a:t>A	B	C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138430" algn="ctr">
              <a:lnSpc>
                <a:spcPct val="100000"/>
              </a:lnSpc>
              <a:tabLst>
                <a:tab pos="1061720" algn="l"/>
                <a:tab pos="1985010" algn="l"/>
              </a:tabLst>
            </a:pPr>
            <a:r>
              <a:rPr sz="2600" dirty="0">
                <a:latin typeface="Arial"/>
                <a:cs typeface="Arial"/>
              </a:rPr>
              <a:t>D	E	F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  <a:tabLst>
                <a:tab pos="998855" algn="l"/>
                <a:tab pos="1986914" algn="l"/>
              </a:tabLst>
            </a:pPr>
            <a:r>
              <a:rPr sz="2600" dirty="0">
                <a:latin typeface="Arial"/>
                <a:cs typeface="Arial"/>
              </a:rPr>
              <a:t>G	H	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83300" y="2298030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Device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00600" y="3658199"/>
            <a:ext cx="457200" cy="914400"/>
          </a:xfrm>
          <a:custGeom>
            <a:avLst/>
            <a:gdLst/>
            <a:ahLst/>
            <a:cxnLst/>
            <a:rect l="l" t="t" r="r" b="b"/>
            <a:pathLst>
              <a:path w="457200" h="914400">
                <a:moveTo>
                  <a:pt x="342900" y="0"/>
                </a:moveTo>
                <a:lnTo>
                  <a:pt x="34290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342900" y="685800"/>
                </a:lnTo>
                <a:lnTo>
                  <a:pt x="342900" y="914400"/>
                </a:lnTo>
                <a:lnTo>
                  <a:pt x="457200" y="457200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00600" y="3658199"/>
            <a:ext cx="457200" cy="914400"/>
          </a:xfrm>
          <a:custGeom>
            <a:avLst/>
            <a:gdLst/>
            <a:ahLst/>
            <a:cxnLst/>
            <a:rect l="l" t="t" r="r" b="b"/>
            <a:pathLst>
              <a:path w="457200" h="914400">
                <a:moveTo>
                  <a:pt x="0" y="228600"/>
                </a:moveTo>
                <a:lnTo>
                  <a:pt x="342900" y="228600"/>
                </a:lnTo>
                <a:lnTo>
                  <a:pt x="342900" y="0"/>
                </a:lnTo>
                <a:lnTo>
                  <a:pt x="457200" y="457200"/>
                </a:lnTo>
                <a:lnTo>
                  <a:pt x="342900" y="914400"/>
                </a:lnTo>
                <a:lnTo>
                  <a:pt x="342900" y="685800"/>
                </a:lnTo>
                <a:lnTo>
                  <a:pt x="0" y="6858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28800" y="2743800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4572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914400" y="0"/>
                </a:lnTo>
                <a:lnTo>
                  <a:pt x="914400" y="228600"/>
                </a:lnTo>
                <a:lnTo>
                  <a:pt x="457200" y="2286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4360" y="2851750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58720" y="277047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60"/>
                </a:lnTo>
                <a:lnTo>
                  <a:pt x="243840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43200" y="2743800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4572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914400" y="0"/>
                </a:lnTo>
                <a:lnTo>
                  <a:pt x="914400" y="228600"/>
                </a:lnTo>
                <a:lnTo>
                  <a:pt x="457200" y="2286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8760" y="2851750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3120" y="277047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60"/>
                </a:lnTo>
                <a:lnTo>
                  <a:pt x="24383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7600" y="2743800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4572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914400" y="0"/>
                </a:lnTo>
                <a:lnTo>
                  <a:pt x="914400" y="228600"/>
                </a:lnTo>
                <a:lnTo>
                  <a:pt x="457200" y="2286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93159" y="2851750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87520" y="277047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60"/>
                </a:lnTo>
                <a:lnTo>
                  <a:pt x="24383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1000" y="2743800"/>
            <a:ext cx="228600" cy="914400"/>
          </a:xfrm>
          <a:custGeom>
            <a:avLst/>
            <a:gdLst/>
            <a:ahLst/>
            <a:cxnLst/>
            <a:rect l="l" t="t" r="r" b="b"/>
            <a:pathLst>
              <a:path w="228600" h="914400">
                <a:moveTo>
                  <a:pt x="1143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228600" y="0"/>
                </a:lnTo>
                <a:lnTo>
                  <a:pt x="228600" y="914400"/>
                </a:lnTo>
                <a:lnTo>
                  <a:pt x="114300" y="9144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22919" y="2789520"/>
            <a:ext cx="0" cy="604520"/>
          </a:xfrm>
          <a:custGeom>
            <a:avLst/>
            <a:gdLst/>
            <a:ahLst/>
            <a:cxnLst/>
            <a:rect l="l" t="t" r="r" b="b"/>
            <a:pathLst>
              <a:path h="604520">
                <a:moveTo>
                  <a:pt x="0" y="0"/>
                </a:moveTo>
                <a:lnTo>
                  <a:pt x="0" y="60452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41640" y="3382610"/>
            <a:ext cx="162560" cy="245110"/>
          </a:xfrm>
          <a:custGeom>
            <a:avLst/>
            <a:gdLst/>
            <a:ahLst/>
            <a:cxnLst/>
            <a:rect l="l" t="t" r="r" b="b"/>
            <a:pathLst>
              <a:path w="162559" h="245110">
                <a:moveTo>
                  <a:pt x="162559" y="0"/>
                </a:moveTo>
                <a:lnTo>
                  <a:pt x="0" y="0"/>
                </a:lnTo>
                <a:lnTo>
                  <a:pt x="81279" y="245109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01000" y="3658199"/>
            <a:ext cx="228600" cy="914400"/>
          </a:xfrm>
          <a:custGeom>
            <a:avLst/>
            <a:gdLst/>
            <a:ahLst/>
            <a:cxnLst/>
            <a:rect l="l" t="t" r="r" b="b"/>
            <a:pathLst>
              <a:path w="228600" h="914400">
                <a:moveTo>
                  <a:pt x="1143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228600" y="0"/>
                </a:lnTo>
                <a:lnTo>
                  <a:pt x="228600" y="914400"/>
                </a:lnTo>
                <a:lnTo>
                  <a:pt x="114300" y="9144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22919" y="3703920"/>
            <a:ext cx="0" cy="604520"/>
          </a:xfrm>
          <a:custGeom>
            <a:avLst/>
            <a:gdLst/>
            <a:ahLst/>
            <a:cxnLst/>
            <a:rect l="l" t="t" r="r" b="b"/>
            <a:pathLst>
              <a:path h="604520">
                <a:moveTo>
                  <a:pt x="0" y="0"/>
                </a:moveTo>
                <a:lnTo>
                  <a:pt x="0" y="60452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41640" y="4297010"/>
            <a:ext cx="162560" cy="245110"/>
          </a:xfrm>
          <a:custGeom>
            <a:avLst/>
            <a:gdLst/>
            <a:ahLst/>
            <a:cxnLst/>
            <a:rect l="l" t="t" r="r" b="b"/>
            <a:pathLst>
              <a:path w="162559" h="245110">
                <a:moveTo>
                  <a:pt x="162559" y="0"/>
                </a:moveTo>
                <a:lnTo>
                  <a:pt x="0" y="0"/>
                </a:lnTo>
                <a:lnTo>
                  <a:pt x="81279" y="245109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1000" y="4572599"/>
            <a:ext cx="228600" cy="914400"/>
          </a:xfrm>
          <a:custGeom>
            <a:avLst/>
            <a:gdLst/>
            <a:ahLst/>
            <a:cxnLst/>
            <a:rect l="l" t="t" r="r" b="b"/>
            <a:pathLst>
              <a:path w="228600" h="914400">
                <a:moveTo>
                  <a:pt x="1143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228600" y="0"/>
                </a:lnTo>
                <a:lnTo>
                  <a:pt x="228600" y="914400"/>
                </a:lnTo>
                <a:lnTo>
                  <a:pt x="114300" y="9144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22919" y="4618320"/>
            <a:ext cx="0" cy="604520"/>
          </a:xfrm>
          <a:custGeom>
            <a:avLst/>
            <a:gdLst/>
            <a:ahLst/>
            <a:cxnLst/>
            <a:rect l="l" t="t" r="r" b="b"/>
            <a:pathLst>
              <a:path h="604520">
                <a:moveTo>
                  <a:pt x="0" y="0"/>
                </a:moveTo>
                <a:lnTo>
                  <a:pt x="0" y="60452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41640" y="5211410"/>
            <a:ext cx="162560" cy="245110"/>
          </a:xfrm>
          <a:custGeom>
            <a:avLst/>
            <a:gdLst/>
            <a:ahLst/>
            <a:cxnLst/>
            <a:rect l="l" t="t" r="r" b="b"/>
            <a:pathLst>
              <a:path w="162559" h="245110">
                <a:moveTo>
                  <a:pt x="162559" y="0"/>
                </a:moveTo>
                <a:lnTo>
                  <a:pt x="0" y="0"/>
                </a:lnTo>
                <a:lnTo>
                  <a:pt x="81279" y="245109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322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827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6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30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30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74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0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685800" y="0"/>
                </a:moveTo>
                <a:lnTo>
                  <a:pt x="68580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914400"/>
                </a:lnTo>
                <a:lnTo>
                  <a:pt x="914400" y="457200"/>
                </a:lnTo>
                <a:lnTo>
                  <a:pt x="6858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00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914400" y="457200"/>
                </a:lnTo>
                <a:lnTo>
                  <a:pt x="685800" y="91440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10270" y="2725470"/>
          <a:ext cx="2761615" cy="276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B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F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328930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H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I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36550" y="2858100"/>
            <a:ext cx="452120" cy="0"/>
          </a:xfrm>
          <a:custGeom>
            <a:avLst/>
            <a:gdLst/>
            <a:ahLst/>
            <a:cxnLst/>
            <a:rect l="l" t="t" r="r" b="b"/>
            <a:pathLst>
              <a:path w="452120">
                <a:moveTo>
                  <a:pt x="0" y="0"/>
                </a:moveTo>
                <a:lnTo>
                  <a:pt x="452120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509" y="277682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40" h="162560">
                <a:moveTo>
                  <a:pt x="0" y="0"/>
                </a:moveTo>
                <a:lnTo>
                  <a:pt x="0" y="162560"/>
                </a:lnTo>
                <a:lnTo>
                  <a:pt x="243840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7800" y="3658199"/>
            <a:ext cx="228600" cy="914400"/>
          </a:xfrm>
          <a:custGeom>
            <a:avLst/>
            <a:gdLst/>
            <a:ahLst/>
            <a:cxnLst/>
            <a:rect l="l" t="t" r="r" b="b"/>
            <a:pathLst>
              <a:path w="228600" h="914400">
                <a:moveTo>
                  <a:pt x="1143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228600" y="0"/>
                </a:lnTo>
                <a:lnTo>
                  <a:pt x="228600" y="914400"/>
                </a:lnTo>
                <a:lnTo>
                  <a:pt x="114300" y="9144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72100" y="3801710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3389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0820" y="4243670"/>
            <a:ext cx="162560" cy="243840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59" y="0"/>
                </a:moveTo>
                <a:lnTo>
                  <a:pt x="0" y="0"/>
                </a:lnTo>
                <a:lnTo>
                  <a:pt x="81279" y="243840"/>
                </a:lnTo>
                <a:lnTo>
                  <a:pt x="1625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5500" y="1491579"/>
            <a:ext cx="5014595" cy="110617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920"/>
              </a:spcBef>
            </a:pPr>
            <a:r>
              <a:rPr sz="2800" spc="-5" dirty="0">
                <a:latin typeface="Arial"/>
                <a:cs typeface="Arial"/>
              </a:rPr>
              <a:t>See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cuda-image-rotation.cu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3378835" algn="l"/>
              </a:tabLst>
            </a:pPr>
            <a:r>
              <a:rPr sz="1800" spc="-5" dirty="0">
                <a:latin typeface="Arial"/>
                <a:cs typeface="Arial"/>
              </a:rPr>
              <a:t>Device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	Shared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121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66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322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827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8600" y="2743800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B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C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F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328930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H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2600" dirty="0">
                          <a:latin typeface="Arial"/>
                          <a:cs typeface="Arial"/>
                        </a:rPr>
                        <a:t>I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2413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200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685800" y="0"/>
                </a:moveTo>
                <a:lnTo>
                  <a:pt x="68580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914400"/>
                </a:lnTo>
                <a:lnTo>
                  <a:pt x="914400" y="457200"/>
                </a:lnTo>
                <a:lnTo>
                  <a:pt x="6858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914400" y="457200"/>
                </a:lnTo>
                <a:lnTo>
                  <a:pt x="685800" y="91440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0400" y="3658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48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2109" y="3658199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514350" y="0"/>
                </a:moveTo>
                <a:lnTo>
                  <a:pt x="51435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514350" y="685800"/>
                </a:lnTo>
                <a:lnTo>
                  <a:pt x="514350" y="914400"/>
                </a:lnTo>
                <a:lnTo>
                  <a:pt x="685800" y="457200"/>
                </a:lnTo>
                <a:lnTo>
                  <a:pt x="51435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92109" y="3658199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0" y="228600"/>
                </a:moveTo>
                <a:lnTo>
                  <a:pt x="514350" y="228600"/>
                </a:lnTo>
                <a:lnTo>
                  <a:pt x="514350" y="0"/>
                </a:lnTo>
                <a:lnTo>
                  <a:pt x="685800" y="457200"/>
                </a:lnTo>
                <a:lnTo>
                  <a:pt x="514350" y="914400"/>
                </a:lnTo>
                <a:lnTo>
                  <a:pt x="514350" y="685800"/>
                </a:lnTo>
                <a:lnTo>
                  <a:pt x="0" y="6858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2109" y="3658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77909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5500" y="1491579"/>
            <a:ext cx="5014595" cy="110617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920"/>
              </a:spcBef>
            </a:pPr>
            <a:r>
              <a:rPr sz="2800" spc="-5" dirty="0">
                <a:latin typeface="Arial"/>
                <a:cs typeface="Arial"/>
              </a:rPr>
              <a:t>See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cuda-image-rotation.cu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3378835" algn="l"/>
              </a:tabLst>
            </a:pPr>
            <a:r>
              <a:rPr sz="1800" spc="-5" dirty="0">
                <a:latin typeface="Arial"/>
                <a:cs typeface="Arial"/>
              </a:rPr>
              <a:t>Device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	Shared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3500" y="2298030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Device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154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54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75625" y="30772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5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54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1756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B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154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154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75625" y="48971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C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010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010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61225" y="30683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01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010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261225" y="3991690"/>
            <a:ext cx="394970" cy="24637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010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10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261225" y="4914979"/>
            <a:ext cx="394970" cy="2279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F</a:t>
            </a:r>
            <a:endParaRPr sz="2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866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86600" y="2743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346825" y="3059509"/>
            <a:ext cx="394970" cy="2832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86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86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346825" y="3982799"/>
            <a:ext cx="394970" cy="2647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H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866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86600" y="45725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46825" y="4970860"/>
            <a:ext cx="394970" cy="1181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75"/>
              </a:lnSpc>
            </a:pPr>
            <a:r>
              <a:rPr sz="2600" dirty="0">
                <a:latin typeface="Arial"/>
                <a:cs typeface="Arial"/>
              </a:rPr>
              <a:t>I</a:t>
            </a:r>
            <a:endParaRPr sz="2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43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685800" y="0"/>
                </a:moveTo>
                <a:lnTo>
                  <a:pt x="68580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914400"/>
                </a:lnTo>
                <a:lnTo>
                  <a:pt x="914400" y="457200"/>
                </a:lnTo>
                <a:lnTo>
                  <a:pt x="6858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43600" y="36581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914400" y="457200"/>
                </a:lnTo>
                <a:lnTo>
                  <a:pt x="685800" y="91440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3600" y="3658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580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72000" y="3658199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4572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914400" y="0"/>
                </a:lnTo>
                <a:lnTo>
                  <a:pt x="914400" y="228600"/>
                </a:lnTo>
                <a:lnTo>
                  <a:pt x="457200" y="2286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9950" y="3772499"/>
            <a:ext cx="452120" cy="0"/>
          </a:xfrm>
          <a:custGeom>
            <a:avLst/>
            <a:gdLst/>
            <a:ahLst/>
            <a:cxnLst/>
            <a:rect l="l" t="t" r="r" b="b"/>
            <a:pathLst>
              <a:path w="452120">
                <a:moveTo>
                  <a:pt x="0" y="0"/>
                </a:moveTo>
                <a:lnTo>
                  <a:pt x="452120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21909" y="369122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39" h="162560">
                <a:moveTo>
                  <a:pt x="0" y="0"/>
                </a:moveTo>
                <a:lnTo>
                  <a:pt x="0" y="162560"/>
                </a:lnTo>
                <a:lnTo>
                  <a:pt x="24383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15400" y="2743800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4572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914400" y="0"/>
                </a:lnTo>
                <a:lnTo>
                  <a:pt x="914400" y="228600"/>
                </a:lnTo>
                <a:lnTo>
                  <a:pt x="457200" y="228600"/>
                </a:lnTo>
                <a:close/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23350" y="2858100"/>
            <a:ext cx="452120" cy="0"/>
          </a:xfrm>
          <a:custGeom>
            <a:avLst/>
            <a:gdLst/>
            <a:ahLst/>
            <a:cxnLst/>
            <a:rect l="l" t="t" r="r" b="b"/>
            <a:pathLst>
              <a:path w="452120">
                <a:moveTo>
                  <a:pt x="0" y="0"/>
                </a:moveTo>
                <a:lnTo>
                  <a:pt x="452120" y="0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65309" y="2776820"/>
            <a:ext cx="243840" cy="162560"/>
          </a:xfrm>
          <a:custGeom>
            <a:avLst/>
            <a:gdLst/>
            <a:ahLst/>
            <a:cxnLst/>
            <a:rect l="l" t="t" r="r" b="b"/>
            <a:pathLst>
              <a:path w="243840" h="162560">
                <a:moveTo>
                  <a:pt x="0" y="0"/>
                </a:moveTo>
                <a:lnTo>
                  <a:pt x="0" y="162560"/>
                </a:lnTo>
                <a:lnTo>
                  <a:pt x="243840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122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3996054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Array of Structures </a:t>
            </a:r>
            <a:r>
              <a:rPr sz="2800" spc="-10" dirty="0">
                <a:latin typeface="Arial"/>
                <a:cs typeface="Arial"/>
              </a:rPr>
              <a:t>(AoS)  </a:t>
            </a:r>
            <a:r>
              <a:rPr sz="2800" spc="-5" dirty="0">
                <a:latin typeface="Arial"/>
                <a:cs typeface="Arial"/>
              </a:rPr>
              <a:t>containing three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floats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635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468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2611720"/>
            <a:ext cx="4124960" cy="15963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44500" marR="5080">
              <a:lnSpc>
                <a:spcPts val="267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Think </a:t>
            </a:r>
            <a:r>
              <a:rPr sz="2400" dirty="0">
                <a:latin typeface="Arial"/>
                <a:cs typeface="Arial"/>
              </a:rPr>
              <a:t>x, </a:t>
            </a:r>
            <a:r>
              <a:rPr sz="2400" spc="-90" dirty="0">
                <a:latin typeface="Arial"/>
                <a:cs typeface="Arial"/>
              </a:rPr>
              <a:t>y, </a:t>
            </a:r>
            <a:r>
              <a:rPr sz="2400" dirty="0">
                <a:latin typeface="Arial"/>
                <a:cs typeface="Arial"/>
              </a:rPr>
              <a:t>z </a:t>
            </a:r>
            <a:r>
              <a:rPr sz="2400" spc="-5" dirty="0">
                <a:latin typeface="Arial"/>
                <a:cs typeface="Arial"/>
              </a:rPr>
              <a:t>as coordinates 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  <a:p>
            <a:pPr marL="12700" marR="73025">
              <a:lnSpc>
                <a:spcPts val="3130"/>
              </a:lnSpc>
              <a:spcBef>
                <a:spcPts val="575"/>
              </a:spcBef>
            </a:pPr>
            <a:r>
              <a:rPr sz="2800" spc="-5" dirty="0">
                <a:latin typeface="Arial"/>
                <a:cs typeface="Arial"/>
              </a:rPr>
              <a:t>Each memory transaction  read data that is not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4959" y="299050"/>
            <a:ext cx="4480560" cy="381635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639445" marR="2339340" indent="-457200">
              <a:lnSpc>
                <a:spcPts val="1810"/>
              </a:lnSpc>
              <a:spcBef>
                <a:spcPts val="1320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77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spcBef>
                <a:spcPts val="5"/>
              </a:spcBef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5062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points[i].y;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points[i].z;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4247480"/>
            <a:ext cx="3319145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Low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96075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6172799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0"/>
                </a:moveTo>
                <a:lnTo>
                  <a:pt x="4822" y="41969"/>
                </a:lnTo>
                <a:lnTo>
                  <a:pt x="17621" y="78581"/>
                </a:lnTo>
                <a:lnTo>
                  <a:pt x="35897" y="104477"/>
                </a:lnTo>
                <a:lnTo>
                  <a:pt x="57150" y="114299"/>
                </a:lnTo>
                <a:lnTo>
                  <a:pt x="285750" y="114299"/>
                </a:lnTo>
                <a:lnTo>
                  <a:pt x="306466" y="124122"/>
                </a:lnTo>
                <a:lnTo>
                  <a:pt x="324802" y="150018"/>
                </a:lnTo>
                <a:lnTo>
                  <a:pt x="337899" y="186630"/>
                </a:lnTo>
                <a:lnTo>
                  <a:pt x="342900" y="228599"/>
                </a:lnTo>
                <a:lnTo>
                  <a:pt x="347722" y="186630"/>
                </a:lnTo>
                <a:lnTo>
                  <a:pt x="360521" y="150018"/>
                </a:lnTo>
                <a:lnTo>
                  <a:pt x="378797" y="124122"/>
                </a:lnTo>
                <a:lnTo>
                  <a:pt x="400050" y="114299"/>
                </a:lnTo>
                <a:lnTo>
                  <a:pt x="628650" y="114299"/>
                </a:lnTo>
                <a:lnTo>
                  <a:pt x="649366" y="104477"/>
                </a:lnTo>
                <a:lnTo>
                  <a:pt x="667702" y="78581"/>
                </a:lnTo>
                <a:lnTo>
                  <a:pt x="680799" y="41969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09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76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367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34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25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83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5500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41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080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799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660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57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1240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15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9820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25029" y="5697629"/>
          <a:ext cx="5540375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991869" y="6433718"/>
            <a:ext cx="985519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123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3996054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Array of Structures </a:t>
            </a:r>
            <a:r>
              <a:rPr sz="2800" spc="-10" dirty="0">
                <a:latin typeface="Arial"/>
                <a:cs typeface="Arial"/>
              </a:rPr>
              <a:t>(AoS)  </a:t>
            </a:r>
            <a:r>
              <a:rPr sz="2800" spc="-5" dirty="0">
                <a:latin typeface="Arial"/>
                <a:cs typeface="Arial"/>
              </a:rPr>
              <a:t>containing three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floats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635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468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2611720"/>
            <a:ext cx="4124960" cy="15963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44500" marR="5080">
              <a:lnSpc>
                <a:spcPts val="267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Think </a:t>
            </a:r>
            <a:r>
              <a:rPr sz="2400" dirty="0">
                <a:latin typeface="Arial"/>
                <a:cs typeface="Arial"/>
              </a:rPr>
              <a:t>x, </a:t>
            </a:r>
            <a:r>
              <a:rPr sz="2400" spc="-90" dirty="0">
                <a:latin typeface="Arial"/>
                <a:cs typeface="Arial"/>
              </a:rPr>
              <a:t>y, </a:t>
            </a:r>
            <a:r>
              <a:rPr sz="2400" dirty="0">
                <a:latin typeface="Arial"/>
                <a:cs typeface="Arial"/>
              </a:rPr>
              <a:t>z </a:t>
            </a:r>
            <a:r>
              <a:rPr sz="2400" spc="-5" dirty="0">
                <a:latin typeface="Arial"/>
                <a:cs typeface="Arial"/>
              </a:rPr>
              <a:t>as coordinates 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  <a:p>
            <a:pPr marL="12700" marR="73025">
              <a:lnSpc>
                <a:spcPts val="3130"/>
              </a:lnSpc>
              <a:spcBef>
                <a:spcPts val="575"/>
              </a:spcBef>
            </a:pPr>
            <a:r>
              <a:rPr sz="2800" spc="-5" dirty="0">
                <a:latin typeface="Arial"/>
                <a:cs typeface="Arial"/>
              </a:rPr>
              <a:t>Each memory transaction  read data that is not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4959" y="299050"/>
            <a:ext cx="4480560" cy="381635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639445" marR="2339340" indent="-457200">
              <a:lnSpc>
                <a:spcPts val="1810"/>
              </a:lnSpc>
              <a:spcBef>
                <a:spcPts val="1320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77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spcBef>
                <a:spcPts val="5"/>
              </a:spcBef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5062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points[i].y;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points[i].z;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4247480"/>
            <a:ext cx="3328670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Low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9702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6172799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0"/>
                </a:moveTo>
                <a:lnTo>
                  <a:pt x="4822" y="41969"/>
                </a:lnTo>
                <a:lnTo>
                  <a:pt x="17621" y="78581"/>
                </a:lnTo>
                <a:lnTo>
                  <a:pt x="35897" y="104477"/>
                </a:lnTo>
                <a:lnTo>
                  <a:pt x="57150" y="114299"/>
                </a:lnTo>
                <a:lnTo>
                  <a:pt x="285750" y="114299"/>
                </a:lnTo>
                <a:lnTo>
                  <a:pt x="306466" y="124122"/>
                </a:lnTo>
                <a:lnTo>
                  <a:pt x="324802" y="150018"/>
                </a:lnTo>
                <a:lnTo>
                  <a:pt x="337899" y="186630"/>
                </a:lnTo>
                <a:lnTo>
                  <a:pt x="342900" y="228599"/>
                </a:lnTo>
                <a:lnTo>
                  <a:pt x="347722" y="186630"/>
                </a:lnTo>
                <a:lnTo>
                  <a:pt x="360521" y="150018"/>
                </a:lnTo>
                <a:lnTo>
                  <a:pt x="378797" y="124122"/>
                </a:lnTo>
                <a:lnTo>
                  <a:pt x="400050" y="114299"/>
                </a:lnTo>
                <a:lnTo>
                  <a:pt x="628650" y="114299"/>
                </a:lnTo>
                <a:lnTo>
                  <a:pt x="649366" y="104477"/>
                </a:lnTo>
                <a:lnTo>
                  <a:pt x="667702" y="78581"/>
                </a:lnTo>
                <a:lnTo>
                  <a:pt x="680799" y="41969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241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906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821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48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401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06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980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64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60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922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3140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780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20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38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0300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967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25029" y="5697629"/>
          <a:ext cx="5540375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991869" y="6433718"/>
            <a:ext cx="985519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124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3996054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Array of Structures </a:t>
            </a:r>
            <a:r>
              <a:rPr sz="2800" spc="-10" dirty="0">
                <a:latin typeface="Arial"/>
                <a:cs typeface="Arial"/>
              </a:rPr>
              <a:t>(AoS)  </a:t>
            </a:r>
            <a:r>
              <a:rPr sz="2800" spc="-5" dirty="0">
                <a:latin typeface="Arial"/>
                <a:cs typeface="Arial"/>
              </a:rPr>
              <a:t>containing three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floats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635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468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2611720"/>
            <a:ext cx="4124960" cy="15963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44500" marR="5080">
              <a:lnSpc>
                <a:spcPts val="267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Think </a:t>
            </a:r>
            <a:r>
              <a:rPr sz="2400" dirty="0">
                <a:latin typeface="Arial"/>
                <a:cs typeface="Arial"/>
              </a:rPr>
              <a:t>x, </a:t>
            </a:r>
            <a:r>
              <a:rPr sz="2400" spc="-90" dirty="0">
                <a:latin typeface="Arial"/>
                <a:cs typeface="Arial"/>
              </a:rPr>
              <a:t>y, </a:t>
            </a:r>
            <a:r>
              <a:rPr sz="2400" dirty="0">
                <a:latin typeface="Arial"/>
                <a:cs typeface="Arial"/>
              </a:rPr>
              <a:t>z </a:t>
            </a:r>
            <a:r>
              <a:rPr sz="2400" spc="-5" dirty="0">
                <a:latin typeface="Arial"/>
                <a:cs typeface="Arial"/>
              </a:rPr>
              <a:t>as coordinates 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  <a:p>
            <a:pPr marL="12700" marR="73025">
              <a:lnSpc>
                <a:spcPts val="3130"/>
              </a:lnSpc>
              <a:spcBef>
                <a:spcPts val="575"/>
              </a:spcBef>
            </a:pPr>
            <a:r>
              <a:rPr sz="2800" spc="-5" dirty="0">
                <a:latin typeface="Arial"/>
                <a:cs typeface="Arial"/>
              </a:rPr>
              <a:t>Each memory transaction  read data that is not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4959" y="299050"/>
            <a:ext cx="4480560" cy="381635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639445" marR="2339340" indent="-457200">
              <a:lnSpc>
                <a:spcPts val="1810"/>
              </a:lnSpc>
              <a:spcBef>
                <a:spcPts val="1320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77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spcBef>
                <a:spcPts val="5"/>
              </a:spcBef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5062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points[i].y;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points[i].z;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4247480"/>
            <a:ext cx="3338829" cy="100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Low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97916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6172799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0"/>
                </a:moveTo>
                <a:lnTo>
                  <a:pt x="4822" y="41969"/>
                </a:lnTo>
                <a:lnTo>
                  <a:pt x="17621" y="78581"/>
                </a:lnTo>
                <a:lnTo>
                  <a:pt x="35897" y="104477"/>
                </a:lnTo>
                <a:lnTo>
                  <a:pt x="57150" y="114299"/>
                </a:lnTo>
                <a:lnTo>
                  <a:pt x="285750" y="114299"/>
                </a:lnTo>
                <a:lnTo>
                  <a:pt x="306466" y="124122"/>
                </a:lnTo>
                <a:lnTo>
                  <a:pt x="324802" y="150018"/>
                </a:lnTo>
                <a:lnTo>
                  <a:pt x="337899" y="186630"/>
                </a:lnTo>
                <a:lnTo>
                  <a:pt x="342900" y="228599"/>
                </a:lnTo>
                <a:lnTo>
                  <a:pt x="347722" y="186630"/>
                </a:lnTo>
                <a:lnTo>
                  <a:pt x="360521" y="150018"/>
                </a:lnTo>
                <a:lnTo>
                  <a:pt x="378797" y="124122"/>
                </a:lnTo>
                <a:lnTo>
                  <a:pt x="400050" y="114299"/>
                </a:lnTo>
                <a:lnTo>
                  <a:pt x="628650" y="114299"/>
                </a:lnTo>
                <a:lnTo>
                  <a:pt x="649366" y="104477"/>
                </a:lnTo>
                <a:lnTo>
                  <a:pt x="667702" y="78581"/>
                </a:lnTo>
                <a:lnTo>
                  <a:pt x="680799" y="41969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05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4718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3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298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721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878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79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459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37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9039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95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7619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153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6199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112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779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25029" y="5697629"/>
          <a:ext cx="5540375" cy="49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991869" y="6433718"/>
            <a:ext cx="985519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points[0]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125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113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3977640" cy="21285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Structure of </a:t>
            </a:r>
            <a:r>
              <a:rPr sz="2800" dirty="0">
                <a:latin typeface="Arial"/>
                <a:cs typeface="Arial"/>
              </a:rPr>
              <a:t>Arrays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(SoA)  containing three arrays  of floats</a:t>
            </a:r>
            <a:endParaRPr sz="2800">
              <a:latin typeface="Arial"/>
              <a:cs typeface="Arial"/>
            </a:endParaRPr>
          </a:p>
          <a:p>
            <a:pPr marL="12700" marR="417195">
              <a:lnSpc>
                <a:spcPts val="3120"/>
              </a:lnSpc>
              <a:spcBef>
                <a:spcPts val="720"/>
              </a:spcBef>
            </a:pPr>
            <a:r>
              <a:rPr sz="2800" spc="-5" dirty="0">
                <a:latin typeface="Arial"/>
                <a:cs typeface="Arial"/>
              </a:rPr>
              <a:t>Memory accesses </a:t>
            </a:r>
            <a:r>
              <a:rPr sz="2800" dirty="0">
                <a:latin typeface="Arial"/>
                <a:cs typeface="Arial"/>
              </a:rPr>
              <a:t>can  </a:t>
            </a:r>
            <a:r>
              <a:rPr sz="2800" spc="-5" dirty="0">
                <a:latin typeface="Arial"/>
                <a:cs typeface="Arial"/>
              </a:rPr>
              <a:t>now be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coalesced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7800" y="299050"/>
            <a:ext cx="4617720" cy="404622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639445" marR="2476500" indent="-457200">
              <a:lnSpc>
                <a:spcPts val="1810"/>
              </a:lnSpc>
              <a:spcBef>
                <a:spcPts val="1320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77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spcBef>
                <a:spcPts val="5"/>
              </a:spcBef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points3d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6586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points-&gt;x[i];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points-&gt;y[i];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points-&gt;z[i];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2160" y="4951060"/>
            <a:ext cx="237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57155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143000" y="61727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299"/>
                </a:lnTo>
                <a:lnTo>
                  <a:pt x="762000" y="114299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299"/>
                </a:lnTo>
                <a:lnTo>
                  <a:pt x="1676400" y="114299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09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76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5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62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81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48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67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34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53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120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939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406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25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692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5115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9781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49069" y="6433718"/>
            <a:ext cx="1092200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points.x[]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126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113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3977640" cy="21285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Structure of </a:t>
            </a:r>
            <a:r>
              <a:rPr sz="2800" dirty="0">
                <a:latin typeface="Arial"/>
                <a:cs typeface="Arial"/>
              </a:rPr>
              <a:t>Arrays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(SoA)  containing three arrays  of floats</a:t>
            </a:r>
            <a:endParaRPr sz="2800">
              <a:latin typeface="Arial"/>
              <a:cs typeface="Arial"/>
            </a:endParaRPr>
          </a:p>
          <a:p>
            <a:pPr marL="12700" marR="417195">
              <a:lnSpc>
                <a:spcPts val="3120"/>
              </a:lnSpc>
              <a:spcBef>
                <a:spcPts val="720"/>
              </a:spcBef>
            </a:pPr>
            <a:r>
              <a:rPr sz="2800" spc="-5" dirty="0">
                <a:latin typeface="Arial"/>
                <a:cs typeface="Arial"/>
              </a:rPr>
              <a:t>Memory accesses </a:t>
            </a:r>
            <a:r>
              <a:rPr sz="2800" dirty="0">
                <a:latin typeface="Arial"/>
                <a:cs typeface="Arial"/>
              </a:rPr>
              <a:t>can  </a:t>
            </a:r>
            <a:r>
              <a:rPr sz="2800" spc="-5" dirty="0">
                <a:latin typeface="Arial"/>
                <a:cs typeface="Arial"/>
              </a:rPr>
              <a:t>now be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coalesced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2160" y="4951060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Addresses 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43000" y="57155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43000" y="61727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299"/>
                </a:lnTo>
                <a:lnTo>
                  <a:pt x="762000" y="114299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299"/>
                </a:lnTo>
                <a:lnTo>
                  <a:pt x="1676400" y="114299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73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2760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59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13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45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99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731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85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17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471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303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57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89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43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8757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29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57800" y="299050"/>
            <a:ext cx="4617720" cy="404622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39445" marR="2476500" indent="-457200">
              <a:lnSpc>
                <a:spcPct val="94400"/>
              </a:lnSpc>
              <a:spcBef>
                <a:spcPts val="1275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points3d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6586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points-&gt;x[i];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points-&gt;y[i];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points-&gt;z[i];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49069" y="6433718"/>
            <a:ext cx="1092200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points.x[]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127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6410" y="554320"/>
            <a:ext cx="2199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</a:t>
            </a:r>
            <a:r>
              <a:rPr spc="-5" dirty="0"/>
              <a:t>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113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3977640" cy="21285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Structure of </a:t>
            </a:r>
            <a:r>
              <a:rPr sz="2800" dirty="0">
                <a:latin typeface="Arial"/>
                <a:cs typeface="Arial"/>
              </a:rPr>
              <a:t>Arrays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(SoA)  containing three arrays  of floats</a:t>
            </a:r>
            <a:endParaRPr sz="2800">
              <a:latin typeface="Arial"/>
              <a:cs typeface="Arial"/>
            </a:endParaRPr>
          </a:p>
          <a:p>
            <a:pPr marL="12700" marR="417195">
              <a:lnSpc>
                <a:spcPts val="3120"/>
              </a:lnSpc>
              <a:spcBef>
                <a:spcPts val="720"/>
              </a:spcBef>
            </a:pPr>
            <a:r>
              <a:rPr sz="2800" spc="-5" dirty="0">
                <a:latin typeface="Arial"/>
                <a:cs typeface="Arial"/>
              </a:rPr>
              <a:t>Memory accesses </a:t>
            </a:r>
            <a:r>
              <a:rPr sz="2800" dirty="0">
                <a:latin typeface="Arial"/>
                <a:cs typeface="Arial"/>
              </a:rPr>
              <a:t>can  </a:t>
            </a:r>
            <a:r>
              <a:rPr sz="2800" spc="-5" dirty="0">
                <a:latin typeface="Arial"/>
                <a:cs typeface="Arial"/>
              </a:rPr>
              <a:t>now be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coalesced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2160" y="4951060"/>
            <a:ext cx="237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Addresses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warp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43000" y="57155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43000" y="61727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299"/>
                </a:lnTo>
                <a:lnTo>
                  <a:pt x="762000" y="114299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299"/>
                </a:lnTo>
                <a:lnTo>
                  <a:pt x="1676400" y="114299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25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91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77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97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63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83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49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35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655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121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412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07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22719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6937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57800" y="299050"/>
            <a:ext cx="4617720" cy="404622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39445" marR="2476500" indent="-457200">
              <a:lnSpc>
                <a:spcPct val="94400"/>
              </a:lnSpc>
              <a:spcBef>
                <a:spcPts val="1275"/>
              </a:spcBef>
            </a:pPr>
            <a:r>
              <a:rPr sz="1600" b="1" spc="-5" dirty="0">
                <a:latin typeface="Courier New"/>
                <a:cs typeface="Courier New"/>
              </a:rPr>
              <a:t>typedef struct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spc="-5" dirty="0">
                <a:latin typeface="Courier New"/>
                <a:cs typeface="Courier New"/>
              </a:rPr>
              <a:t>*y;  </a:t>
            </a:r>
            <a:r>
              <a:rPr sz="1600" b="1" spc="-5" dirty="0">
                <a:latin typeface="Courier New"/>
                <a:cs typeface="Courier New"/>
              </a:rPr>
              <a:t>float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*z;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points3d;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82245">
              <a:lnSpc>
                <a:spcPts val="1864"/>
              </a:lnSpc>
              <a:tabLst>
                <a:tab pos="426084" algn="l"/>
                <a:tab pos="1449070" algn="l"/>
              </a:tabLst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global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600" b="1" spc="-5" dirty="0">
                <a:latin typeface="Courier New"/>
                <a:cs typeface="Courier New"/>
              </a:rPr>
              <a:t>void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spc="-5" dirty="0">
                <a:latin typeface="Courier New"/>
                <a:cs typeface="Courier New"/>
              </a:rPr>
              <a:t>compute( points3d *points, </a:t>
            </a: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10"/>
              </a:lnSpc>
            </a:pP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639445" marR="1165860">
              <a:lnSpc>
                <a:spcPct val="94400"/>
              </a:lnSpc>
              <a:spcBef>
                <a:spcPts val="50"/>
              </a:spcBef>
            </a:pPr>
            <a:r>
              <a:rPr sz="1600" b="1" spc="-5" dirty="0">
                <a:latin typeface="Courier New"/>
                <a:cs typeface="Courier New"/>
              </a:rPr>
              <a:t>int </a:t>
            </a:r>
            <a:r>
              <a:rPr sz="1600" dirty="0">
                <a:latin typeface="Courier New"/>
                <a:cs typeface="Courier New"/>
              </a:rPr>
              <a:t>i = </a:t>
            </a:r>
            <a:r>
              <a:rPr sz="1600" spc="-5" dirty="0">
                <a:latin typeface="Courier New"/>
                <a:cs typeface="Courier New"/>
              </a:rPr>
              <a:t>threadIdx.x;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x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points-&gt;x[i];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y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points-&gt;y[i];  </a:t>
            </a:r>
            <a:r>
              <a:rPr sz="1600" b="1" spc="-5" dirty="0">
                <a:latin typeface="Courier New"/>
                <a:cs typeface="Courier New"/>
              </a:rPr>
              <a:t>float </a:t>
            </a:r>
            <a:r>
              <a:rPr sz="1600" dirty="0">
                <a:latin typeface="Courier New"/>
                <a:cs typeface="Courier New"/>
              </a:rPr>
              <a:t>z =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points-&gt;z[i];</a:t>
            </a:r>
            <a:endParaRPr sz="1600">
              <a:latin typeface="Courier New"/>
              <a:cs typeface="Courier New"/>
            </a:endParaRPr>
          </a:p>
          <a:p>
            <a:pPr marL="639445">
              <a:lnSpc>
                <a:spcPts val="1755"/>
              </a:lnSpc>
            </a:pPr>
            <a:r>
              <a:rPr sz="1600" spc="-5" dirty="0">
                <a:latin typeface="Courier New"/>
                <a:cs typeface="Courier New"/>
              </a:rPr>
              <a:t>/* use x, y, </a:t>
            </a:r>
            <a:r>
              <a:rPr sz="1600" dirty="0">
                <a:latin typeface="Courier New"/>
                <a:cs typeface="Courier New"/>
              </a:rPr>
              <a:t>z …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182245">
              <a:lnSpc>
                <a:spcPts val="1864"/>
              </a:lnSpc>
            </a:pPr>
            <a:r>
              <a:rPr sz="160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49069" y="6433718"/>
            <a:ext cx="1092200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points.x[]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128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3859" y="6856059"/>
            <a:ext cx="294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12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703830" marR="5080" indent="-2005330">
              <a:lnSpc>
                <a:spcPts val="4920"/>
              </a:lnSpc>
              <a:spcBef>
                <a:spcPts val="560"/>
              </a:spcBef>
            </a:pPr>
            <a:r>
              <a:rPr dirty="0"/>
              <a:t>GPU </a:t>
            </a:r>
            <a:r>
              <a:rPr spc="-5" dirty="0"/>
              <a:t>memory optimization  guidelines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5389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Arial"/>
                <a:cs typeface="Arial"/>
              </a:rPr>
              <a:t>Try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coalesce memory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accesses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101180"/>
            <a:ext cx="153035" cy="126365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168490"/>
            <a:ext cx="8222615" cy="12636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10" dirty="0">
                <a:latin typeface="Arial"/>
                <a:cs typeface="Arial"/>
              </a:rPr>
              <a:t>Align </a:t>
            </a:r>
            <a:r>
              <a:rPr sz="2400" spc="-5" dirty="0">
                <a:latin typeface="Arial"/>
                <a:cs typeface="Arial"/>
              </a:rPr>
              <a:t>starting address (may require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padding)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2799"/>
              </a:lnSpc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warp should access contiguous memory locations  Restructure your data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 it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Structure of </a:t>
            </a:r>
            <a:r>
              <a:rPr sz="2400" dirty="0">
                <a:latin typeface="Arial"/>
                <a:cs typeface="Arial"/>
              </a:rPr>
              <a:t>Arrays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(SoA)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35591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3371603"/>
            <a:ext cx="8549005" cy="9613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5" dirty="0">
                <a:latin typeface="Arial"/>
                <a:cs typeface="Arial"/>
              </a:rPr>
              <a:t>Have enough concurrent accesses </a:t>
            </a:r>
            <a:r>
              <a:rPr sz="2800" dirty="0">
                <a:latin typeface="Arial"/>
                <a:cs typeface="Arial"/>
              </a:rPr>
              <a:t>to saturate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bus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20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Launch </a:t>
            </a:r>
            <a:r>
              <a:rPr sz="2400" spc="-10" dirty="0">
                <a:latin typeface="Arial"/>
                <a:cs typeface="Arial"/>
              </a:rPr>
              <a:t>enough </a:t>
            </a:r>
            <a:r>
              <a:rPr sz="2400" spc="-5" dirty="0">
                <a:latin typeface="Arial"/>
                <a:cs typeface="Arial"/>
              </a:rPr>
              <a:t>threads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maximize </a:t>
            </a:r>
            <a:r>
              <a:rPr sz="2400" spc="-10" dirty="0">
                <a:latin typeface="Arial"/>
                <a:cs typeface="Arial"/>
              </a:rPr>
              <a:t>throughput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250" y="7258649"/>
            <a:ext cx="3891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Slide </a:t>
            </a:r>
            <a:r>
              <a:rPr sz="1400" dirty="0">
                <a:latin typeface="Arial"/>
                <a:cs typeface="Arial"/>
              </a:rPr>
              <a:t>credits: Justin </a:t>
            </a:r>
            <a:r>
              <a:rPr sz="1400" spc="-5" dirty="0">
                <a:latin typeface="Arial"/>
                <a:cs typeface="Arial"/>
              </a:rPr>
              <a:t>Luitjens, NVIDIA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Corporation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4819" y="6888119"/>
            <a:ext cx="889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9170" y="554320"/>
            <a:ext cx="30372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Terminology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709" y="1811620"/>
            <a:ext cx="113664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175" dirty="0">
                <a:latin typeface="Arial"/>
                <a:cs typeface="Arial"/>
              </a:rPr>
              <a:t>●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8039" y="1734149"/>
            <a:ext cx="3603625" cy="6026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190"/>
              </a:lnSpc>
              <a:spcBef>
                <a:spcPts val="305"/>
              </a:spcBef>
            </a:pPr>
            <a:r>
              <a:rPr sz="1950" spc="5" dirty="0">
                <a:latin typeface="Arial"/>
                <a:cs typeface="Arial"/>
              </a:rPr>
              <a:t>A </a:t>
            </a:r>
            <a:r>
              <a:rPr sz="1950" spc="5" dirty="0">
                <a:solidFill>
                  <a:srgbClr val="0000FF"/>
                </a:solidFill>
                <a:latin typeface="Arial"/>
                <a:cs typeface="Arial"/>
              </a:rPr>
              <a:t>THREAD </a:t>
            </a:r>
            <a:r>
              <a:rPr sz="1950" spc="-5" dirty="0">
                <a:latin typeface="Arial"/>
                <a:cs typeface="Arial"/>
              </a:rPr>
              <a:t>is </a:t>
            </a:r>
            <a:r>
              <a:rPr sz="1950" dirty="0">
                <a:latin typeface="Arial"/>
                <a:cs typeface="Arial"/>
              </a:rPr>
              <a:t>the minimal unit</a:t>
            </a:r>
            <a:r>
              <a:rPr sz="1950" spc="-195" dirty="0">
                <a:latin typeface="Arial"/>
                <a:cs typeface="Arial"/>
              </a:rPr>
              <a:t> </a:t>
            </a:r>
            <a:r>
              <a:rPr sz="1950" spc="-5" dirty="0">
                <a:latin typeface="Arial"/>
                <a:cs typeface="Arial"/>
              </a:rPr>
              <a:t>of  </a:t>
            </a:r>
            <a:r>
              <a:rPr sz="1950" dirty="0">
                <a:latin typeface="Arial"/>
                <a:cs typeface="Arial"/>
              </a:rPr>
              <a:t>work.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8369" y="2906360"/>
            <a:ext cx="113664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-5" dirty="0">
                <a:latin typeface="Arial"/>
                <a:cs typeface="Arial"/>
              </a:rPr>
              <a:t>–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369" y="2358989"/>
            <a:ext cx="3783965" cy="12903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14629" marR="450850" indent="-201930">
              <a:lnSpc>
                <a:spcPts val="1880"/>
              </a:lnSpc>
              <a:spcBef>
                <a:spcPts val="275"/>
              </a:spcBef>
            </a:pPr>
            <a:r>
              <a:rPr sz="1875" spc="-7" baseline="13333" dirty="0">
                <a:latin typeface="Arial"/>
                <a:cs typeface="Arial"/>
              </a:rPr>
              <a:t>– </a:t>
            </a:r>
            <a:r>
              <a:rPr sz="1650" spc="5" dirty="0">
                <a:latin typeface="Arial"/>
                <a:cs typeface="Arial"/>
              </a:rPr>
              <a:t>All </a:t>
            </a:r>
            <a:r>
              <a:rPr sz="1650" spc="10" dirty="0">
                <a:latin typeface="Arial"/>
                <a:cs typeface="Arial"/>
              </a:rPr>
              <a:t>the threads </a:t>
            </a:r>
            <a:r>
              <a:rPr sz="1650" spc="15" dirty="0">
                <a:latin typeface="Arial"/>
                <a:cs typeface="Arial"/>
              </a:rPr>
              <a:t>execute </a:t>
            </a:r>
            <a:r>
              <a:rPr sz="1650" spc="10" dirty="0">
                <a:latin typeface="Arial"/>
                <a:cs typeface="Arial"/>
              </a:rPr>
              <a:t>the </a:t>
            </a:r>
            <a:r>
              <a:rPr sz="1650" spc="15" dirty="0">
                <a:latin typeface="Arial"/>
                <a:cs typeface="Arial"/>
              </a:rPr>
              <a:t>same  </a:t>
            </a:r>
            <a:r>
              <a:rPr sz="1650" spc="10" dirty="0">
                <a:latin typeface="Arial"/>
                <a:cs typeface="Arial"/>
              </a:rPr>
              <a:t>KERNEL</a:t>
            </a:r>
            <a:r>
              <a:rPr sz="1650" spc="-70" dirty="0">
                <a:latin typeface="Arial"/>
                <a:cs typeface="Arial"/>
              </a:rPr>
              <a:t> </a:t>
            </a:r>
            <a:r>
              <a:rPr sz="1650" spc="10" dirty="0">
                <a:latin typeface="Arial"/>
                <a:cs typeface="Arial"/>
              </a:rPr>
              <a:t>function</a:t>
            </a:r>
            <a:endParaRPr sz="1650">
              <a:latin typeface="Arial"/>
              <a:cs typeface="Arial"/>
            </a:endParaRPr>
          </a:p>
          <a:p>
            <a:pPr marL="214629" marR="5080">
              <a:lnSpc>
                <a:spcPct val="95200"/>
              </a:lnSpc>
              <a:spcBef>
                <a:spcPts val="360"/>
              </a:spcBef>
            </a:pPr>
            <a:r>
              <a:rPr sz="1650" spc="15" dirty="0">
                <a:latin typeface="Arial"/>
                <a:cs typeface="Arial"/>
              </a:rPr>
              <a:t>Threads </a:t>
            </a:r>
            <a:r>
              <a:rPr sz="1650" spc="10" dirty="0">
                <a:latin typeface="Arial"/>
                <a:cs typeface="Arial"/>
              </a:rPr>
              <a:t>are </a:t>
            </a:r>
            <a:r>
              <a:rPr sz="1650" spc="15" dirty="0">
                <a:latin typeface="Arial"/>
                <a:cs typeface="Arial"/>
              </a:rPr>
              <a:t>grouped </a:t>
            </a:r>
            <a:r>
              <a:rPr sz="1650" spc="5" dirty="0">
                <a:latin typeface="Arial"/>
                <a:cs typeface="Arial"/>
              </a:rPr>
              <a:t>in </a:t>
            </a:r>
            <a:r>
              <a:rPr sz="1650" spc="5" dirty="0">
                <a:solidFill>
                  <a:srgbClr val="0000FF"/>
                </a:solidFill>
                <a:latin typeface="Arial"/>
                <a:cs typeface="Arial"/>
              </a:rPr>
              <a:t>WARP</a:t>
            </a:r>
            <a:r>
              <a:rPr sz="1650" spc="5" dirty="0">
                <a:latin typeface="Arial"/>
                <a:cs typeface="Arial"/>
              </a:rPr>
              <a:t>s </a:t>
            </a:r>
            <a:r>
              <a:rPr sz="1650" spc="10" dirty="0">
                <a:latin typeface="Arial"/>
                <a:cs typeface="Arial"/>
              </a:rPr>
              <a:t>of 32  for scheduling, </a:t>
            </a:r>
            <a:r>
              <a:rPr sz="1650" spc="5" dirty="0">
                <a:latin typeface="Arial"/>
                <a:cs typeface="Arial"/>
              </a:rPr>
              <a:t>i.e. </a:t>
            </a:r>
            <a:r>
              <a:rPr sz="1650" dirty="0">
                <a:latin typeface="Arial"/>
                <a:cs typeface="Arial"/>
              </a:rPr>
              <a:t>WARPs </a:t>
            </a:r>
            <a:r>
              <a:rPr sz="1650" spc="10" dirty="0">
                <a:latin typeface="Arial"/>
                <a:cs typeface="Arial"/>
              </a:rPr>
              <a:t>are the  minimal units of</a:t>
            </a:r>
            <a:r>
              <a:rPr sz="1650" spc="-20" dirty="0">
                <a:latin typeface="Arial"/>
                <a:cs typeface="Arial"/>
              </a:rPr>
              <a:t> </a:t>
            </a:r>
            <a:r>
              <a:rPr sz="1650" spc="10" dirty="0">
                <a:latin typeface="Arial"/>
                <a:cs typeface="Arial"/>
              </a:rPr>
              <a:t>scheduling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709" y="3733129"/>
            <a:ext cx="113664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175" dirty="0">
                <a:latin typeface="Arial"/>
                <a:cs typeface="Arial"/>
              </a:rPr>
              <a:t>●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039" y="3654390"/>
            <a:ext cx="3401060" cy="8820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254"/>
              </a:spcBef>
            </a:pPr>
            <a:r>
              <a:rPr sz="1950" spc="5" dirty="0">
                <a:latin typeface="Arial"/>
                <a:cs typeface="Arial"/>
              </a:rPr>
              <a:t>A </a:t>
            </a:r>
            <a:r>
              <a:rPr sz="1950" dirty="0">
                <a:solidFill>
                  <a:srgbClr val="0000FF"/>
                </a:solidFill>
                <a:latin typeface="Arial"/>
                <a:cs typeface="Arial"/>
              </a:rPr>
              <a:t>BLOCK </a:t>
            </a:r>
            <a:r>
              <a:rPr sz="1950" spc="-5" dirty="0">
                <a:latin typeface="Arial"/>
                <a:cs typeface="Arial"/>
              </a:rPr>
              <a:t>is </a:t>
            </a:r>
            <a:r>
              <a:rPr sz="1950" spc="5" dirty="0">
                <a:latin typeface="Arial"/>
                <a:cs typeface="Arial"/>
              </a:rPr>
              <a:t>an </a:t>
            </a:r>
            <a:r>
              <a:rPr sz="1950" dirty="0">
                <a:latin typeface="Arial"/>
                <a:cs typeface="Arial"/>
              </a:rPr>
              <a:t>independent  subpiece of work that </a:t>
            </a:r>
            <a:r>
              <a:rPr sz="1950" spc="5" dirty="0">
                <a:latin typeface="Arial"/>
                <a:cs typeface="Arial"/>
              </a:rPr>
              <a:t>can be  </a:t>
            </a:r>
            <a:r>
              <a:rPr sz="1950" dirty="0">
                <a:latin typeface="Arial"/>
                <a:cs typeface="Arial"/>
              </a:rPr>
              <a:t>executed </a:t>
            </a:r>
            <a:r>
              <a:rPr sz="1950" spc="-5" dirty="0">
                <a:latin typeface="Arial"/>
                <a:cs typeface="Arial"/>
              </a:rPr>
              <a:t>in </a:t>
            </a:r>
            <a:r>
              <a:rPr sz="1950" dirty="0">
                <a:latin typeface="Arial"/>
                <a:cs typeface="Arial"/>
              </a:rPr>
              <a:t>any order by </a:t>
            </a:r>
            <a:r>
              <a:rPr sz="1950" spc="5" dirty="0">
                <a:latin typeface="Arial"/>
                <a:cs typeface="Arial"/>
              </a:rPr>
              <a:t>a</a:t>
            </a:r>
            <a:r>
              <a:rPr sz="1950" spc="-45" dirty="0">
                <a:latin typeface="Arial"/>
                <a:cs typeface="Arial"/>
              </a:rPr>
              <a:t> </a:t>
            </a:r>
            <a:r>
              <a:rPr sz="1950" spc="5" dirty="0">
                <a:latin typeface="Arial"/>
                <a:cs typeface="Arial"/>
              </a:rPr>
              <a:t>SM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8369" y="4474810"/>
            <a:ext cx="113664" cy="6070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250" spc="-5" dirty="0">
                <a:latin typeface="Arial"/>
                <a:cs typeface="Arial"/>
              </a:rPr>
              <a:t>–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250" spc="-5" dirty="0">
                <a:latin typeface="Arial"/>
                <a:cs typeface="Arial"/>
              </a:rPr>
              <a:t>–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300" y="4525102"/>
            <a:ext cx="3314700" cy="10833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50" spc="20" dirty="0">
                <a:latin typeface="Arial"/>
                <a:cs typeface="Arial"/>
              </a:rPr>
              <a:t>A </a:t>
            </a:r>
            <a:r>
              <a:rPr sz="1650" spc="15" dirty="0">
                <a:latin typeface="Arial"/>
                <a:cs typeface="Arial"/>
              </a:rPr>
              <a:t>3D </a:t>
            </a:r>
            <a:r>
              <a:rPr sz="1650" spc="10" dirty="0">
                <a:latin typeface="Arial"/>
                <a:cs typeface="Arial"/>
              </a:rPr>
              <a:t>array of</a:t>
            </a:r>
            <a:r>
              <a:rPr sz="1650" spc="-135" dirty="0">
                <a:latin typeface="Arial"/>
                <a:cs typeface="Arial"/>
              </a:rPr>
              <a:t> </a:t>
            </a:r>
            <a:r>
              <a:rPr sz="1650" spc="10" dirty="0">
                <a:latin typeface="Arial"/>
                <a:cs typeface="Arial"/>
              </a:rPr>
              <a:t>threads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95200"/>
              </a:lnSpc>
              <a:spcBef>
                <a:spcPts val="395"/>
              </a:spcBef>
            </a:pPr>
            <a:r>
              <a:rPr sz="1650" spc="20" dirty="0">
                <a:latin typeface="Arial"/>
                <a:cs typeface="Arial"/>
              </a:rPr>
              <a:t>Max </a:t>
            </a:r>
            <a:r>
              <a:rPr sz="1650" spc="10" dirty="0">
                <a:latin typeface="Arial"/>
                <a:cs typeface="Arial"/>
              </a:rPr>
              <a:t>no. of threads </a:t>
            </a:r>
            <a:r>
              <a:rPr sz="1650" spc="5" dirty="0">
                <a:latin typeface="Arial"/>
                <a:cs typeface="Arial"/>
              </a:rPr>
              <a:t>in </a:t>
            </a:r>
            <a:r>
              <a:rPr sz="1650" spc="15" dirty="0">
                <a:latin typeface="Arial"/>
                <a:cs typeface="Arial"/>
              </a:rPr>
              <a:t>a </a:t>
            </a:r>
            <a:r>
              <a:rPr sz="1650" spc="5" dirty="0">
                <a:latin typeface="Arial"/>
                <a:cs typeface="Arial"/>
              </a:rPr>
              <a:t>block: </a:t>
            </a:r>
            <a:r>
              <a:rPr sz="1650" spc="15" dirty="0">
                <a:latin typeface="Arial"/>
                <a:cs typeface="Arial"/>
              </a:rPr>
              <a:t>512  </a:t>
            </a:r>
            <a:r>
              <a:rPr sz="1650" spc="10" dirty="0">
                <a:latin typeface="Arial"/>
                <a:cs typeface="Arial"/>
              </a:rPr>
              <a:t>threads (up to </a:t>
            </a:r>
            <a:r>
              <a:rPr sz="1650" spc="-5" dirty="0">
                <a:latin typeface="Arial"/>
                <a:cs typeface="Arial"/>
              </a:rPr>
              <a:t>Version </a:t>
            </a:r>
            <a:r>
              <a:rPr sz="1650" spc="10" dirty="0">
                <a:latin typeface="Arial"/>
                <a:cs typeface="Arial"/>
              </a:rPr>
              <a:t>2) </a:t>
            </a:r>
            <a:r>
              <a:rPr sz="1650" spc="15" dirty="0">
                <a:latin typeface="Arial"/>
                <a:cs typeface="Arial"/>
              </a:rPr>
              <a:t>and </a:t>
            </a:r>
            <a:r>
              <a:rPr sz="1650" spc="10" dirty="0">
                <a:latin typeface="Arial"/>
                <a:cs typeface="Arial"/>
              </a:rPr>
              <a:t>1024  threads (since </a:t>
            </a:r>
            <a:r>
              <a:rPr sz="1650" spc="-5" dirty="0">
                <a:latin typeface="Arial"/>
                <a:cs typeface="Arial"/>
              </a:rPr>
              <a:t>Version</a:t>
            </a:r>
            <a:r>
              <a:rPr sz="1650" spc="-10" dirty="0">
                <a:latin typeface="Arial"/>
                <a:cs typeface="Arial"/>
              </a:rPr>
              <a:t> </a:t>
            </a:r>
            <a:r>
              <a:rPr sz="1650" spc="10" dirty="0">
                <a:latin typeface="Arial"/>
                <a:cs typeface="Arial"/>
              </a:rPr>
              <a:t>3).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0709" y="5692740"/>
            <a:ext cx="113664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175" dirty="0">
                <a:latin typeface="Arial"/>
                <a:cs typeface="Arial"/>
              </a:rPr>
              <a:t>●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8039" y="5613999"/>
            <a:ext cx="4899025" cy="14808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091565">
              <a:lnSpc>
                <a:spcPts val="2200"/>
              </a:lnSpc>
              <a:spcBef>
                <a:spcPts val="300"/>
              </a:spcBef>
            </a:pPr>
            <a:r>
              <a:rPr sz="1950" spc="5" dirty="0">
                <a:latin typeface="Arial"/>
                <a:cs typeface="Arial"/>
              </a:rPr>
              <a:t>A </a:t>
            </a:r>
            <a:r>
              <a:rPr sz="1950" dirty="0">
                <a:solidFill>
                  <a:srgbClr val="0000FF"/>
                </a:solidFill>
                <a:latin typeface="Arial"/>
                <a:cs typeface="Arial"/>
              </a:rPr>
              <a:t>GRID </a:t>
            </a:r>
            <a:r>
              <a:rPr sz="1950" spc="-5" dirty="0">
                <a:latin typeface="Arial"/>
                <a:cs typeface="Arial"/>
              </a:rPr>
              <a:t>is </a:t>
            </a:r>
            <a:r>
              <a:rPr sz="1950" spc="5" dirty="0">
                <a:latin typeface="Arial"/>
                <a:cs typeface="Arial"/>
              </a:rPr>
              <a:t>a </a:t>
            </a:r>
            <a:r>
              <a:rPr sz="1950" dirty="0">
                <a:latin typeface="Arial"/>
                <a:cs typeface="Arial"/>
              </a:rPr>
              <a:t>piece </a:t>
            </a:r>
            <a:r>
              <a:rPr sz="1950" spc="5" dirty="0">
                <a:latin typeface="Arial"/>
                <a:cs typeface="Arial"/>
              </a:rPr>
              <a:t>of </a:t>
            </a:r>
            <a:r>
              <a:rPr sz="1950" dirty="0">
                <a:latin typeface="Arial"/>
                <a:cs typeface="Arial"/>
              </a:rPr>
              <a:t>work that</a:t>
            </a:r>
            <a:r>
              <a:rPr sz="1950" spc="-195" dirty="0">
                <a:latin typeface="Arial"/>
                <a:cs typeface="Arial"/>
              </a:rPr>
              <a:t> </a:t>
            </a:r>
            <a:r>
              <a:rPr sz="1950" spc="5" dirty="0">
                <a:latin typeface="Arial"/>
                <a:cs typeface="Arial"/>
              </a:rPr>
              <a:t>can  </a:t>
            </a:r>
            <a:r>
              <a:rPr sz="1950" dirty="0">
                <a:latin typeface="Arial"/>
                <a:cs typeface="Arial"/>
              </a:rPr>
              <a:t>be executed by the</a:t>
            </a:r>
            <a:r>
              <a:rPr sz="1950" spc="-25" dirty="0">
                <a:latin typeface="Arial"/>
                <a:cs typeface="Arial"/>
              </a:rPr>
              <a:t> </a:t>
            </a:r>
            <a:r>
              <a:rPr sz="1950" spc="5" dirty="0">
                <a:latin typeface="Arial"/>
                <a:cs typeface="Arial"/>
              </a:rPr>
              <a:t>GPU</a:t>
            </a:r>
            <a:endParaRPr sz="1950">
              <a:latin typeface="Arial"/>
              <a:cs typeface="Arial"/>
            </a:endParaRPr>
          </a:p>
          <a:p>
            <a:pPr marL="314325" marR="817880" indent="-201930">
              <a:lnSpc>
                <a:spcPts val="1889"/>
              </a:lnSpc>
              <a:spcBef>
                <a:spcPts val="484"/>
              </a:spcBef>
            </a:pPr>
            <a:r>
              <a:rPr sz="1875" spc="-7" baseline="13333" dirty="0">
                <a:latin typeface="Arial"/>
                <a:cs typeface="Arial"/>
              </a:rPr>
              <a:t>– </a:t>
            </a:r>
            <a:r>
              <a:rPr sz="1650" spc="20" dirty="0">
                <a:latin typeface="Arial"/>
                <a:cs typeface="Arial"/>
              </a:rPr>
              <a:t>A </a:t>
            </a:r>
            <a:r>
              <a:rPr sz="1650" spc="15" dirty="0">
                <a:latin typeface="Arial"/>
                <a:cs typeface="Arial"/>
              </a:rPr>
              <a:t>2D </a:t>
            </a:r>
            <a:r>
              <a:rPr sz="1650" spc="10" dirty="0">
                <a:latin typeface="Arial"/>
                <a:cs typeface="Arial"/>
              </a:rPr>
              <a:t>array of BLOCKs </a:t>
            </a:r>
            <a:r>
              <a:rPr sz="1650" spc="15" dirty="0">
                <a:latin typeface="Arial"/>
                <a:cs typeface="Arial"/>
              </a:rPr>
              <a:t>(3D </a:t>
            </a:r>
            <a:r>
              <a:rPr sz="1650" spc="10" dirty="0">
                <a:latin typeface="Arial"/>
                <a:cs typeface="Arial"/>
              </a:rPr>
              <a:t>since </a:t>
            </a:r>
            <a:r>
              <a:rPr sz="1650" spc="15" dirty="0">
                <a:latin typeface="Arial"/>
                <a:cs typeface="Arial"/>
              </a:rPr>
              <a:t>CUDA  </a:t>
            </a:r>
            <a:r>
              <a:rPr sz="1650" spc="-5" dirty="0">
                <a:latin typeface="Arial"/>
                <a:cs typeface="Arial"/>
              </a:rPr>
              <a:t>Version</a:t>
            </a:r>
            <a:r>
              <a:rPr sz="1650" dirty="0">
                <a:latin typeface="Arial"/>
                <a:cs typeface="Arial"/>
              </a:rPr>
              <a:t> </a:t>
            </a:r>
            <a:r>
              <a:rPr sz="1650" spc="10" dirty="0">
                <a:latin typeface="Arial"/>
                <a:cs typeface="Arial"/>
              </a:rPr>
              <a:t>3)</a:t>
            </a:r>
            <a:endParaRPr sz="1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915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1600800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3657600" h="2743200">
                <a:moveTo>
                  <a:pt x="3657600" y="0"/>
                </a:moveTo>
                <a:lnTo>
                  <a:pt x="0" y="0"/>
                </a:lnTo>
                <a:lnTo>
                  <a:pt x="0" y="2743200"/>
                </a:lnTo>
                <a:lnTo>
                  <a:pt x="3657600" y="27432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15000" y="1600800"/>
            <a:ext cx="3657600" cy="274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800" spc="-5" dirty="0"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29600" y="205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8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2,0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75500" y="2104052"/>
            <a:ext cx="73533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0,0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86600" y="205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86600" y="2058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1,0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43600" y="205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43600" y="2058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0,0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998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647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84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7507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70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0366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0775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5442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3635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8302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6495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1161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5170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9835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8030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2695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0890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555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5965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0630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8825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3490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1685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63509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0359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5025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3219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7885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60790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0745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128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5820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414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8680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70009" y="2394550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15400" y="2689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9600" y="3201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229600" y="3201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2,1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175500" y="3247052"/>
            <a:ext cx="73533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0,0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086600" y="3201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086600" y="3201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1,1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943600" y="3201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943600" y="3201000"/>
            <a:ext cx="914400" cy="914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0,1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0998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4647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284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7507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570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0366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0775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5442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3635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8302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6495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1161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5170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9835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8030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2695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0890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5555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5965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0630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58825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53490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1685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63509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40359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5025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63219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7885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60790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0745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128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5820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414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680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970009" y="353754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915400" y="383219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0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15000" y="4572599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3657600" h="2743200">
                <a:moveTo>
                  <a:pt x="3657600" y="0"/>
                </a:moveTo>
                <a:lnTo>
                  <a:pt x="0" y="0"/>
                </a:lnTo>
                <a:lnTo>
                  <a:pt x="0" y="2743200"/>
                </a:lnTo>
                <a:lnTo>
                  <a:pt x="3657600" y="2743200"/>
                </a:lnTo>
                <a:lnTo>
                  <a:pt x="3657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945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945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110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4777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5087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087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4530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919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229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8229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5950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061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5661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5661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0270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8493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803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80350" y="50297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16900" y="52583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163559" y="55530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945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945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531100" y="59441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77759" y="62388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5087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5087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45300" y="59441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91959" y="62388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229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29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59500" y="59441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06159" y="62388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39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5661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5661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902700" y="59441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849359" y="62388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8803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880350" y="5715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216900" y="59441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163559" y="62388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945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1945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31100" y="6629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59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477759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087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087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845300" y="6629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59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791959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8229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8229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159500" y="6629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59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06159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3339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5661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661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902700" y="6629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59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849359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8803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lnTo>
                  <a:pt x="685800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80350" y="6401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685799"/>
                </a:lnTo>
                <a:lnTo>
                  <a:pt x="3429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5715000" y="4572599"/>
            <a:ext cx="3657600" cy="27432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1,1</a:t>
            </a:r>
            <a:endParaRPr sz="18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500"/>
              </a:spcBef>
            </a:pPr>
            <a:r>
              <a:rPr sz="1000" spc="-5" dirty="0">
                <a:latin typeface="Arial"/>
                <a:cs typeface="Arial"/>
              </a:rPr>
              <a:t>Thread 0,0  Thread 1,0  Thread 2,0  Thread 3,0  Thread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4,0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R="5715" algn="ctr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Thread 0,1  Thread 1,1  Thread 2,1  Thread 3,1  Thread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4,1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R="5715" algn="ctr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Thread 0,2  Thread 1,2  Thread 2,2  Thread 3,2  Thread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4,2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8216900" y="6629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59">
                <a:moveTo>
                  <a:pt x="0" y="0"/>
                </a:moveTo>
                <a:lnTo>
                  <a:pt x="0" y="302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163559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334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912609" y="4115399"/>
            <a:ext cx="173990" cy="58419"/>
          </a:xfrm>
          <a:custGeom>
            <a:avLst/>
            <a:gdLst/>
            <a:ahLst/>
            <a:cxnLst/>
            <a:rect l="l" t="t" r="r" b="b"/>
            <a:pathLst>
              <a:path w="173990" h="58420">
                <a:moveTo>
                  <a:pt x="173990" y="0"/>
                </a:moveTo>
                <a:lnTo>
                  <a:pt x="0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565900" y="4230970"/>
            <a:ext cx="173990" cy="58419"/>
          </a:xfrm>
          <a:custGeom>
            <a:avLst/>
            <a:gdLst/>
            <a:ahLst/>
            <a:cxnLst/>
            <a:rect l="l" t="t" r="r" b="b"/>
            <a:pathLst>
              <a:path w="173990" h="58420">
                <a:moveTo>
                  <a:pt x="173990" y="0"/>
                </a:moveTo>
                <a:lnTo>
                  <a:pt x="0" y="5842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19190" y="4346540"/>
            <a:ext cx="172720" cy="58419"/>
          </a:xfrm>
          <a:custGeom>
            <a:avLst/>
            <a:gdLst/>
            <a:ahLst/>
            <a:cxnLst/>
            <a:rect l="l" t="t" r="r" b="b"/>
            <a:pathLst>
              <a:path w="172720" h="58420">
                <a:moveTo>
                  <a:pt x="172720" y="0"/>
                </a:moveTo>
                <a:lnTo>
                  <a:pt x="0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872479" y="4462110"/>
            <a:ext cx="172720" cy="58419"/>
          </a:xfrm>
          <a:custGeom>
            <a:avLst/>
            <a:gdLst/>
            <a:ahLst/>
            <a:cxnLst/>
            <a:rect l="l" t="t" r="r" b="b"/>
            <a:pathLst>
              <a:path w="172720" h="58420">
                <a:moveTo>
                  <a:pt x="172720" y="0"/>
                </a:moveTo>
                <a:lnTo>
                  <a:pt x="0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001000" y="4115399"/>
            <a:ext cx="173990" cy="58419"/>
          </a:xfrm>
          <a:custGeom>
            <a:avLst/>
            <a:gdLst/>
            <a:ahLst/>
            <a:cxnLst/>
            <a:rect l="l" t="t" r="r" b="b"/>
            <a:pathLst>
              <a:path w="173990" h="58420">
                <a:moveTo>
                  <a:pt x="0" y="0"/>
                </a:moveTo>
                <a:lnTo>
                  <a:pt x="173990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347709" y="4230970"/>
            <a:ext cx="173990" cy="58419"/>
          </a:xfrm>
          <a:custGeom>
            <a:avLst/>
            <a:gdLst/>
            <a:ahLst/>
            <a:cxnLst/>
            <a:rect l="l" t="t" r="r" b="b"/>
            <a:pathLst>
              <a:path w="173990" h="58420">
                <a:moveTo>
                  <a:pt x="0" y="0"/>
                </a:moveTo>
                <a:lnTo>
                  <a:pt x="173990" y="5842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695690" y="4346540"/>
            <a:ext cx="172720" cy="58419"/>
          </a:xfrm>
          <a:custGeom>
            <a:avLst/>
            <a:gdLst/>
            <a:ahLst/>
            <a:cxnLst/>
            <a:rect l="l" t="t" r="r" b="b"/>
            <a:pathLst>
              <a:path w="172720" h="58420">
                <a:moveTo>
                  <a:pt x="0" y="0"/>
                </a:moveTo>
                <a:lnTo>
                  <a:pt x="172719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042400" y="4462110"/>
            <a:ext cx="172720" cy="58419"/>
          </a:xfrm>
          <a:custGeom>
            <a:avLst/>
            <a:gdLst/>
            <a:ahLst/>
            <a:cxnLst/>
            <a:rect l="l" t="t" r="r" b="b"/>
            <a:pathLst>
              <a:path w="172720" h="58420">
                <a:moveTo>
                  <a:pt x="0" y="0"/>
                </a:moveTo>
                <a:lnTo>
                  <a:pt x="172720" y="5841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3859" y="6856059"/>
            <a:ext cx="294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13</a:t>
            </a: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2160" y="554320"/>
            <a:ext cx="5986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Performance</a:t>
            </a:r>
            <a:r>
              <a:rPr spc="-7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9090" y="182940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619" y="1723989"/>
            <a:ext cx="4126229" cy="7988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385"/>
              </a:spcBef>
            </a:pPr>
            <a:r>
              <a:rPr sz="2600" spc="5" dirty="0">
                <a:latin typeface="Arial"/>
                <a:cs typeface="Arial"/>
              </a:rPr>
              <a:t>We </a:t>
            </a:r>
            <a:r>
              <a:rPr sz="2600" spc="10" dirty="0">
                <a:latin typeface="Arial"/>
                <a:cs typeface="Arial"/>
              </a:rPr>
              <a:t>conventional concept of  </a:t>
            </a:r>
            <a:r>
              <a:rPr sz="2600" spc="15" dirty="0">
                <a:latin typeface="Arial"/>
                <a:cs typeface="Arial"/>
              </a:rPr>
              <a:t>speedup can </a:t>
            </a:r>
            <a:r>
              <a:rPr sz="2600" spc="10" dirty="0">
                <a:latin typeface="Arial"/>
                <a:cs typeface="Arial"/>
              </a:rPr>
              <a:t>not </a:t>
            </a:r>
            <a:r>
              <a:rPr sz="2600" spc="15" dirty="0">
                <a:latin typeface="Arial"/>
                <a:cs typeface="Arial"/>
              </a:rPr>
              <a:t>be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5" dirty="0">
                <a:latin typeface="Arial"/>
                <a:cs typeface="Arial"/>
              </a:rPr>
              <a:t>used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509" y="3611210"/>
            <a:ext cx="1441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509" y="2558379"/>
            <a:ext cx="4475480" cy="17176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2575" marR="675640" indent="-270510">
              <a:lnSpc>
                <a:spcPts val="2520"/>
              </a:lnSpc>
              <a:spcBef>
                <a:spcPts val="340"/>
              </a:spcBef>
              <a:tabLst>
                <a:tab pos="282575" algn="l"/>
              </a:tabLst>
            </a:pPr>
            <a:r>
              <a:rPr sz="2475" spc="22" baseline="13468" dirty="0">
                <a:latin typeface="Arial"/>
                <a:cs typeface="Arial"/>
              </a:rPr>
              <a:t>–	</a:t>
            </a:r>
            <a:r>
              <a:rPr sz="2250" dirty="0">
                <a:latin typeface="Arial"/>
                <a:cs typeface="Arial"/>
              </a:rPr>
              <a:t>The program </a:t>
            </a:r>
            <a:r>
              <a:rPr sz="2250" spc="5" dirty="0">
                <a:latin typeface="Arial"/>
                <a:cs typeface="Arial"/>
              </a:rPr>
              <a:t>has </a:t>
            </a:r>
            <a:r>
              <a:rPr sz="2250" dirty="0">
                <a:latin typeface="Arial"/>
                <a:cs typeface="Arial"/>
              </a:rPr>
              <a:t>little or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no  </a:t>
            </a:r>
            <a:r>
              <a:rPr sz="2250" dirty="0">
                <a:latin typeface="Arial"/>
                <a:cs typeface="Arial"/>
              </a:rPr>
              <a:t>control over the </a:t>
            </a:r>
            <a:r>
              <a:rPr sz="2250" spc="5" dirty="0">
                <a:latin typeface="Arial"/>
                <a:cs typeface="Arial"/>
              </a:rPr>
              <a:t>number </a:t>
            </a:r>
            <a:r>
              <a:rPr sz="2250" dirty="0">
                <a:latin typeface="Arial"/>
                <a:cs typeface="Arial"/>
              </a:rPr>
              <a:t>of  </a:t>
            </a:r>
            <a:r>
              <a:rPr sz="2250" spc="5" dirty="0">
                <a:latin typeface="Arial"/>
                <a:cs typeface="Arial"/>
              </a:rPr>
              <a:t>CUDA </a:t>
            </a:r>
            <a:r>
              <a:rPr sz="2250" dirty="0">
                <a:latin typeface="Arial"/>
                <a:cs typeface="Arial"/>
              </a:rPr>
              <a:t>cores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spc="5" dirty="0">
                <a:latin typeface="Arial"/>
                <a:cs typeface="Arial"/>
              </a:rPr>
              <a:t>used</a:t>
            </a:r>
            <a:endParaRPr sz="2250">
              <a:latin typeface="Arial"/>
              <a:cs typeface="Arial"/>
            </a:endParaRPr>
          </a:p>
          <a:p>
            <a:pPr marL="282575" marR="5080">
              <a:lnSpc>
                <a:spcPts val="2520"/>
              </a:lnSpc>
              <a:spcBef>
                <a:spcPts val="535"/>
              </a:spcBef>
            </a:pPr>
            <a:r>
              <a:rPr sz="2250" dirty="0">
                <a:latin typeface="Arial"/>
                <a:cs typeface="Arial"/>
              </a:rPr>
              <a:t>The hardware multiplexes </a:t>
            </a:r>
            <a:r>
              <a:rPr sz="2250" spc="5" dirty="0">
                <a:latin typeface="Arial"/>
                <a:cs typeface="Arial"/>
              </a:rPr>
              <a:t>CUDA  </a:t>
            </a:r>
            <a:r>
              <a:rPr sz="2250" dirty="0">
                <a:latin typeface="Arial"/>
                <a:cs typeface="Arial"/>
              </a:rPr>
              <a:t>threads to </a:t>
            </a:r>
            <a:r>
              <a:rPr sz="2250" spc="5" dirty="0">
                <a:latin typeface="Arial"/>
                <a:cs typeface="Arial"/>
              </a:rPr>
              <a:t>CUDA</a:t>
            </a:r>
            <a:r>
              <a:rPr sz="2250" spc="-16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cores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090" y="439607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619" y="4290660"/>
            <a:ext cx="456120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5" dirty="0">
                <a:latin typeface="Arial"/>
                <a:cs typeface="Arial"/>
              </a:rPr>
              <a:t>We </a:t>
            </a:r>
            <a:r>
              <a:rPr sz="2600" spc="10" dirty="0">
                <a:latin typeface="Arial"/>
                <a:cs typeface="Arial"/>
              </a:rPr>
              <a:t>need </a:t>
            </a:r>
            <a:r>
              <a:rPr sz="2600" dirty="0">
                <a:latin typeface="Arial"/>
                <a:cs typeface="Arial"/>
              </a:rPr>
              <a:t>different </a:t>
            </a:r>
            <a:r>
              <a:rPr sz="2600" spc="10" dirty="0">
                <a:latin typeface="Arial"/>
                <a:cs typeface="Arial"/>
              </a:rPr>
              <a:t>metrics,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e.g.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509" y="5804499"/>
            <a:ext cx="1441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509" y="4751670"/>
            <a:ext cx="4171950" cy="17189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2575" marR="5080" indent="-270510">
              <a:lnSpc>
                <a:spcPts val="2520"/>
              </a:lnSpc>
              <a:spcBef>
                <a:spcPts val="340"/>
              </a:spcBef>
              <a:tabLst>
                <a:tab pos="282575" algn="l"/>
              </a:tabLst>
            </a:pPr>
            <a:r>
              <a:rPr sz="2475" spc="22" baseline="13468" dirty="0">
                <a:latin typeface="Arial"/>
                <a:cs typeface="Arial"/>
              </a:rPr>
              <a:t>–	</a:t>
            </a:r>
            <a:r>
              <a:rPr sz="2250" dirty="0">
                <a:solidFill>
                  <a:srgbClr val="0000FF"/>
                </a:solidFill>
                <a:latin typeface="Arial"/>
                <a:cs typeface="Arial"/>
              </a:rPr>
              <a:t>Throughput</a:t>
            </a:r>
            <a:r>
              <a:rPr sz="2250" dirty="0">
                <a:latin typeface="Arial"/>
                <a:cs typeface="Arial"/>
              </a:rPr>
              <a:t>: number of  processed data items/seconds  </a:t>
            </a:r>
            <a:r>
              <a:rPr sz="2250" spc="5" dirty="0">
                <a:latin typeface="Arial"/>
                <a:cs typeface="Arial"/>
              </a:rPr>
              <a:t>as a </a:t>
            </a:r>
            <a:r>
              <a:rPr sz="2250" dirty="0">
                <a:latin typeface="Arial"/>
                <a:cs typeface="Arial"/>
              </a:rPr>
              <a:t>function of the input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size</a:t>
            </a:r>
            <a:endParaRPr sz="2250">
              <a:latin typeface="Arial"/>
              <a:cs typeface="Arial"/>
            </a:endParaRPr>
          </a:p>
          <a:p>
            <a:pPr marL="282575" marR="1680210">
              <a:lnSpc>
                <a:spcPts val="2520"/>
              </a:lnSpc>
              <a:spcBef>
                <a:spcPts val="540"/>
              </a:spcBef>
            </a:pPr>
            <a:r>
              <a:rPr sz="2250" dirty="0">
                <a:solidFill>
                  <a:srgbClr val="0000FF"/>
                </a:solidFill>
                <a:latin typeface="Arial"/>
                <a:cs typeface="Arial"/>
              </a:rPr>
              <a:t>Speedup vs</a:t>
            </a:r>
            <a:r>
              <a:rPr sz="225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0000FF"/>
                </a:solidFill>
                <a:latin typeface="Arial"/>
                <a:cs typeface="Arial"/>
              </a:rPr>
              <a:t>CPU  implementation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02579" y="2286600"/>
            <a:ext cx="4427220" cy="264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34940" y="4923120"/>
            <a:ext cx="467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Source: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79A5"/>
                </a:solidFill>
                <a:latin typeface="Arial"/>
                <a:cs typeface="Arial"/>
                <a:hlinkClick r:id="rId3"/>
              </a:rPr>
              <a:t>https://moderngpu.github.io/scan.html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2769" y="1869178"/>
            <a:ext cx="4627691" cy="4322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0470" y="554320"/>
            <a:ext cx="5090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Automatic</a:t>
            </a:r>
            <a:r>
              <a:rPr spc="-45" dirty="0"/>
              <a:t> </a:t>
            </a:r>
            <a:r>
              <a:rPr spc="-5" dirty="0"/>
              <a:t>scalability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3879850" cy="12446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algn="just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Do </a:t>
            </a:r>
            <a:r>
              <a:rPr sz="2800" spc="-10" dirty="0">
                <a:latin typeface="Arial"/>
                <a:cs typeface="Arial"/>
              </a:rPr>
              <a:t>we </a:t>
            </a: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to take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care  </a:t>
            </a:r>
            <a:r>
              <a:rPr sz="2800" spc="-5" dirty="0">
                <a:latin typeface="Arial"/>
                <a:cs typeface="Arial"/>
              </a:rPr>
              <a:t>of the device computing  power (number of SM)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124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3007960"/>
            <a:ext cx="3731895" cy="250317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20320" indent="-288290">
              <a:lnSpc>
                <a:spcPct val="929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No, because the block  scheduler can re-arrange  blocks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accordingly</a:t>
            </a:r>
            <a:endParaRPr sz="2400">
              <a:latin typeface="Arial"/>
              <a:cs typeface="Arial"/>
            </a:endParaRPr>
          </a:p>
          <a:p>
            <a:pPr marL="300990" marR="5080">
              <a:lnSpc>
                <a:spcPct val="92900"/>
              </a:lnSpc>
              <a:spcBef>
                <a:spcPts val="57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Grid contains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 </a:t>
            </a:r>
            <a:r>
              <a:rPr sz="2400" spc="-10" dirty="0">
                <a:latin typeface="Arial"/>
                <a:cs typeface="Arial"/>
              </a:rPr>
              <a:t>independent </a:t>
            </a:r>
            <a:r>
              <a:rPr sz="2400" spc="-5" dirty="0">
                <a:latin typeface="Arial"/>
                <a:cs typeface="Arial"/>
              </a:rPr>
              <a:t>blocks,  which can be executed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 any order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8070" y="6339170"/>
            <a:ext cx="4750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79A5"/>
                </a:solidFill>
                <a:latin typeface="Arial"/>
                <a:cs typeface="Arial"/>
                <a:hlinkClick r:id="rId3"/>
              </a:rPr>
              <a:t>http://docs.nvidia.com/cuda/cuda-c-programming-guide</a:t>
            </a:r>
            <a:r>
              <a:rPr sz="1500" dirty="0">
                <a:solidFill>
                  <a:srgbClr val="0079A5"/>
                </a:solidFill>
                <a:latin typeface="Arial"/>
                <a:cs typeface="Arial"/>
              </a:rPr>
              <a:t>/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1950685"/>
            <a:ext cx="3200400" cy="3643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0320" y="554320"/>
            <a:ext cx="24155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spc="-5" dirty="0"/>
              <a:t>umma</a:t>
            </a:r>
            <a:r>
              <a:rPr spc="-10" dirty="0"/>
              <a:t>r</a:t>
            </a:r>
            <a:r>
              <a:rPr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0469" y="5587330"/>
            <a:ext cx="221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blockIdx.{x,y,z}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209" y="1594449"/>
            <a:ext cx="235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ThreadIdx.{x,y,z}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5000" y="1950685"/>
            <a:ext cx="2743200" cy="3643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4129" y="6398860"/>
            <a:ext cx="37280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Compute </a:t>
            </a:r>
            <a:r>
              <a:rPr sz="2600" spc="-5" dirty="0">
                <a:latin typeface="Arial"/>
                <a:cs typeface="Arial"/>
              </a:rPr>
              <a:t>Capability </a:t>
            </a:r>
            <a:r>
              <a:rPr sz="2600" dirty="0">
                <a:latin typeface="Arial"/>
                <a:cs typeface="Arial"/>
              </a:rPr>
              <a:t>&lt;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2.x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130" y="6402670"/>
            <a:ext cx="371982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Compute </a:t>
            </a:r>
            <a:r>
              <a:rPr sz="2600" spc="-5" dirty="0">
                <a:latin typeface="Arial"/>
                <a:cs typeface="Arial"/>
              </a:rPr>
              <a:t>Capability </a:t>
            </a:r>
            <a:r>
              <a:rPr sz="2600" dirty="0">
                <a:latin typeface="Arial"/>
                <a:cs typeface="Arial"/>
              </a:rPr>
              <a:t>≥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2.x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3870" y="5587330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blockIdx.{x,y}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0609" y="1594449"/>
            <a:ext cx="235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ThreadIdx.{x,y,z}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2972400"/>
            <a:ext cx="530860" cy="0"/>
          </a:xfrm>
          <a:custGeom>
            <a:avLst/>
            <a:gdLst/>
            <a:ahLst/>
            <a:cxnLst/>
            <a:rect l="l" t="t" r="r" b="b"/>
            <a:pathLst>
              <a:path w="530860">
                <a:moveTo>
                  <a:pt x="0" y="0"/>
                </a:moveTo>
                <a:lnTo>
                  <a:pt x="530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0439" y="2917790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59" h="109219">
                <a:moveTo>
                  <a:pt x="0" y="0"/>
                </a:moveTo>
                <a:lnTo>
                  <a:pt x="0" y="10922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29724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590" y="34956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2624420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80" h="347980">
                <a:moveTo>
                  <a:pt x="0" y="347980"/>
                </a:moveTo>
                <a:lnTo>
                  <a:pt x="3479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00" y="2515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76200"/>
                </a:lnTo>
                <a:lnTo>
                  <a:pt x="762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1459" y="2298030"/>
            <a:ext cx="735330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z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689" y="554320"/>
            <a:ext cx="6142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 thread</a:t>
            </a:r>
            <a:r>
              <a:rPr spc="-315" dirty="0"/>
              <a:t> </a:t>
            </a:r>
            <a:r>
              <a:rPr spc="-5" dirty="0"/>
              <a:t>scheduling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7806690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CUDA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warp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group of 32 </a:t>
            </a: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spc="-5" dirty="0">
                <a:latin typeface="Arial"/>
                <a:cs typeface="Arial"/>
              </a:rPr>
              <a:t>threads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that  execute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simultaneously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49742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38017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45535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564730"/>
            <a:ext cx="8208009" cy="30353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Identifiable </a:t>
            </a:r>
            <a:r>
              <a:rPr sz="2400" spc="-10" dirty="0">
                <a:latin typeface="Arial"/>
                <a:cs typeface="Arial"/>
              </a:rPr>
              <a:t>uniquely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10" dirty="0">
                <a:latin typeface="Arial"/>
                <a:cs typeface="Arial"/>
              </a:rPr>
              <a:t>dividing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Thread Index by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630"/>
              </a:spcBef>
            </a:pPr>
            <a:r>
              <a:rPr sz="2400" spc="-5" dirty="0">
                <a:latin typeface="Arial"/>
                <a:cs typeface="Arial"/>
              </a:rPr>
              <a:t>The hardware is </a:t>
            </a:r>
            <a:r>
              <a:rPr sz="2400" dirty="0">
                <a:latin typeface="Arial"/>
                <a:cs typeface="Arial"/>
              </a:rPr>
              <a:t>most </a:t>
            </a:r>
            <a:r>
              <a:rPr sz="2400" spc="-10" dirty="0">
                <a:latin typeface="Arial"/>
                <a:cs typeface="Arial"/>
              </a:rPr>
              <a:t>efficiently </a:t>
            </a:r>
            <a:r>
              <a:rPr sz="2400" spc="-5" dirty="0">
                <a:latin typeface="Arial"/>
                <a:cs typeface="Arial"/>
              </a:rPr>
              <a:t>utilized when all threads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warp execute instructions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the same program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>
              <a:latin typeface="Arial"/>
              <a:cs typeface="Arial"/>
            </a:endParaRPr>
          </a:p>
          <a:p>
            <a:pPr marL="12700" marR="250825">
              <a:lnSpc>
                <a:spcPts val="2670"/>
              </a:lnSpc>
              <a:spcBef>
                <a:spcPts val="595"/>
              </a:spcBef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threads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warp diverge, then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execution </a:t>
            </a:r>
            <a:r>
              <a:rPr sz="2400" spc="-10" dirty="0">
                <a:latin typeface="Arial"/>
                <a:cs typeface="Arial"/>
              </a:rPr>
              <a:t>pipelines  </a:t>
            </a:r>
            <a:r>
              <a:rPr sz="2400" spc="-5" dirty="0">
                <a:latin typeface="Arial"/>
                <a:cs typeface="Arial"/>
              </a:rPr>
              <a:t>go unused</a:t>
            </a:r>
            <a:endParaRPr sz="2400">
              <a:latin typeface="Arial"/>
              <a:cs typeface="Arial"/>
            </a:endParaRPr>
          </a:p>
          <a:p>
            <a:pPr marL="12700" marR="566420">
              <a:lnSpc>
                <a:spcPct val="92900"/>
              </a:lnSpc>
              <a:spcBef>
                <a:spcPts val="520"/>
              </a:spcBef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threads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warp access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aligned</a:t>
            </a:r>
            <a:r>
              <a:rPr sz="2400" spc="-10" dirty="0"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contiguous </a:t>
            </a:r>
            <a:r>
              <a:rPr sz="2400" spc="-5" dirty="0">
                <a:latin typeface="Arial"/>
                <a:cs typeface="Arial"/>
              </a:rPr>
              <a:t>blocks of  DRAM, the accesses are coalesced into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high-  </a:t>
            </a: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572703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5617810"/>
            <a:ext cx="8268334" cy="848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spc="-5" dirty="0">
                <a:latin typeface="Arial"/>
                <a:cs typeface="Arial"/>
              </a:rPr>
              <a:t>warp represents the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minimum granularity</a:t>
            </a:r>
            <a:r>
              <a:rPr sz="2800" spc="-2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of  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SIMD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execution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7990" y="2506310"/>
            <a:ext cx="629919" cy="69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9259" y="3894420"/>
            <a:ext cx="599439" cy="136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69669" y="554320"/>
            <a:ext cx="77285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1485" algn="l"/>
                <a:tab pos="4453255" algn="l"/>
              </a:tabLst>
            </a:pPr>
            <a:r>
              <a:rPr spc="-5" dirty="0"/>
              <a:t>Single	Instruction	Multiple</a:t>
            </a:r>
            <a:r>
              <a:rPr spc="-75" dirty="0"/>
              <a:t> </a:t>
            </a:r>
            <a:r>
              <a:rPr dirty="0"/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6740" y="182559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" y="295208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219" y="1727799"/>
            <a:ext cx="4606290" cy="18751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73660">
              <a:lnSpc>
                <a:spcPct val="93400"/>
              </a:lnSpc>
              <a:spcBef>
                <a:spcPts val="305"/>
              </a:spcBef>
            </a:pPr>
            <a:r>
              <a:rPr sz="2450" dirty="0">
                <a:latin typeface="Arial"/>
                <a:cs typeface="Arial"/>
              </a:rPr>
              <a:t>Individual threads of </a:t>
            </a:r>
            <a:r>
              <a:rPr sz="2450" spc="5" dirty="0">
                <a:latin typeface="Arial"/>
                <a:cs typeface="Arial"/>
              </a:rPr>
              <a:t>a </a:t>
            </a:r>
            <a:r>
              <a:rPr sz="2450" dirty="0">
                <a:latin typeface="Arial"/>
                <a:cs typeface="Arial"/>
              </a:rPr>
              <a:t>warp start  together at the </a:t>
            </a:r>
            <a:r>
              <a:rPr sz="2450" spc="5" dirty="0">
                <a:latin typeface="Arial"/>
                <a:cs typeface="Arial"/>
              </a:rPr>
              <a:t>same </a:t>
            </a:r>
            <a:r>
              <a:rPr sz="2450" spc="-5" dirty="0">
                <a:latin typeface="Arial"/>
                <a:cs typeface="Arial"/>
              </a:rPr>
              <a:t>program  </a:t>
            </a:r>
            <a:r>
              <a:rPr sz="2450" dirty="0">
                <a:latin typeface="Arial"/>
                <a:cs typeface="Arial"/>
              </a:rPr>
              <a:t>address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740"/>
              </a:lnSpc>
              <a:spcBef>
                <a:spcPts val="695"/>
              </a:spcBef>
            </a:pPr>
            <a:r>
              <a:rPr sz="2450" dirty="0">
                <a:latin typeface="Arial"/>
                <a:cs typeface="Arial"/>
              </a:rPr>
              <a:t>Each thread has </a:t>
            </a:r>
            <a:r>
              <a:rPr sz="2450" spc="5" dirty="0">
                <a:latin typeface="Arial"/>
                <a:cs typeface="Arial"/>
              </a:rPr>
              <a:t>its </a:t>
            </a:r>
            <a:r>
              <a:rPr sz="2450" dirty="0">
                <a:latin typeface="Arial"/>
                <a:cs typeface="Arial"/>
              </a:rPr>
              <a:t>own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program  counter and register</a:t>
            </a:r>
            <a:r>
              <a:rPr sz="2450" spc="-2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state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8219" y="4318600"/>
            <a:ext cx="13716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5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8219" y="3634070"/>
            <a:ext cx="4244975" cy="13087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66700" marR="5080" indent="-254000">
              <a:lnSpc>
                <a:spcPts val="2360"/>
              </a:lnSpc>
              <a:spcBef>
                <a:spcPts val="320"/>
              </a:spcBef>
              <a:tabLst>
                <a:tab pos="266065" algn="l"/>
              </a:tabLst>
            </a:pPr>
            <a:r>
              <a:rPr sz="2325" spc="22" baseline="12544" dirty="0">
                <a:latin typeface="Arial"/>
                <a:cs typeface="Arial"/>
              </a:rPr>
              <a:t>–	</a:t>
            </a:r>
            <a:r>
              <a:rPr sz="2100" dirty="0">
                <a:latin typeface="Arial"/>
                <a:cs typeface="Arial"/>
              </a:rPr>
              <a:t>Each thread is free to branch and  execute independently</a:t>
            </a:r>
            <a:endParaRPr sz="2100">
              <a:latin typeface="Arial"/>
              <a:cs typeface="Arial"/>
            </a:endParaRPr>
          </a:p>
          <a:p>
            <a:pPr marL="266700" marR="303530">
              <a:lnSpc>
                <a:spcPts val="2360"/>
              </a:lnSpc>
              <a:spcBef>
                <a:spcPts val="490"/>
              </a:spcBef>
            </a:pPr>
            <a:r>
              <a:rPr sz="2100" dirty="0">
                <a:latin typeface="Arial"/>
                <a:cs typeface="Arial"/>
              </a:rPr>
              <a:t>Provides the </a:t>
            </a:r>
            <a:r>
              <a:rPr sz="2100" spc="5" dirty="0">
                <a:latin typeface="Arial"/>
                <a:cs typeface="Arial"/>
              </a:rPr>
              <a:t>MIMD </a:t>
            </a:r>
            <a:r>
              <a:rPr sz="2100" dirty="0">
                <a:latin typeface="Arial"/>
                <a:cs typeface="Arial"/>
              </a:rPr>
              <a:t>abstraction  branch</a:t>
            </a:r>
            <a:r>
              <a:rPr sz="2100" spc="-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behavior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740" y="505266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1219" y="4954870"/>
            <a:ext cx="4312285" cy="14268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227965">
              <a:lnSpc>
                <a:spcPts val="2740"/>
              </a:lnSpc>
              <a:spcBef>
                <a:spcPts val="365"/>
              </a:spcBef>
            </a:pPr>
            <a:r>
              <a:rPr sz="2450" dirty="0">
                <a:solidFill>
                  <a:srgbClr val="0000FF"/>
                </a:solidFill>
                <a:latin typeface="Arial"/>
                <a:cs typeface="Arial"/>
              </a:rPr>
              <a:t>Each branch will be executed  serially</a:t>
            </a:r>
            <a:endParaRPr sz="2450">
              <a:latin typeface="Arial"/>
              <a:cs typeface="Arial"/>
            </a:endParaRPr>
          </a:p>
          <a:p>
            <a:pPr marL="393700" marR="5080" indent="-254000">
              <a:lnSpc>
                <a:spcPts val="2360"/>
              </a:lnSpc>
              <a:spcBef>
                <a:spcPts val="615"/>
              </a:spcBef>
              <a:tabLst>
                <a:tab pos="393065" algn="l"/>
              </a:tabLst>
            </a:pPr>
            <a:r>
              <a:rPr sz="2325" spc="22" baseline="12544" dirty="0">
                <a:latin typeface="Arial"/>
                <a:cs typeface="Arial"/>
              </a:rPr>
              <a:t>–	</a:t>
            </a:r>
            <a:r>
              <a:rPr sz="2100" dirty="0">
                <a:latin typeface="Arial"/>
                <a:cs typeface="Arial"/>
              </a:rPr>
              <a:t>Threads not following the current  branch </a:t>
            </a:r>
            <a:r>
              <a:rPr sz="2100" spc="-5" dirty="0">
                <a:latin typeface="Arial"/>
                <a:cs typeface="Arial"/>
              </a:rPr>
              <a:t>will </a:t>
            </a:r>
            <a:r>
              <a:rPr sz="2100" dirty="0">
                <a:latin typeface="Arial"/>
                <a:cs typeface="Arial"/>
              </a:rPr>
              <a:t>be disabled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29600" y="25152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4990" y="30384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58200" y="25152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03590" y="30384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86800" y="25152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2190" y="30384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15400" y="25152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60790" y="30384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8200" y="32010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03590" y="37242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5400" y="32010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60790" y="37242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29600" y="389569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74990" y="441893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86800" y="389569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2190" y="441893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26029" y="3895690"/>
            <a:ext cx="36195" cy="530860"/>
          </a:xfrm>
          <a:custGeom>
            <a:avLst/>
            <a:gdLst/>
            <a:ahLst/>
            <a:cxnLst/>
            <a:rect l="l" t="t" r="r" b="b"/>
            <a:pathLst>
              <a:path w="36195" h="530860">
                <a:moveTo>
                  <a:pt x="0" y="530860"/>
                </a:moveTo>
                <a:lnTo>
                  <a:pt x="35940" y="530860"/>
                </a:lnTo>
                <a:lnTo>
                  <a:pt x="35940" y="0"/>
                </a:lnTo>
                <a:lnTo>
                  <a:pt x="0" y="0"/>
                </a:lnTo>
                <a:lnTo>
                  <a:pt x="0" y="53086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89390" y="441893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26029" y="3886799"/>
            <a:ext cx="36195" cy="530860"/>
          </a:xfrm>
          <a:custGeom>
            <a:avLst/>
            <a:gdLst/>
            <a:ahLst/>
            <a:cxnLst/>
            <a:rect l="l" t="t" r="r" b="b"/>
            <a:pathLst>
              <a:path w="36195" h="530860">
                <a:moveTo>
                  <a:pt x="0" y="530859"/>
                </a:moveTo>
                <a:lnTo>
                  <a:pt x="35940" y="530859"/>
                </a:lnTo>
                <a:lnTo>
                  <a:pt x="35940" y="0"/>
                </a:lnTo>
                <a:lnTo>
                  <a:pt x="0" y="0"/>
                </a:lnTo>
                <a:lnTo>
                  <a:pt x="0" y="530859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89390" y="44100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44000" y="2515200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89390" y="30384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29600" y="4572599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49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8200" y="4572599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035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86800" y="4572599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321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15400" y="4572599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607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0" y="4572599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0"/>
                </a:moveTo>
                <a:lnTo>
                  <a:pt x="0" y="5308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893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19" y="0"/>
                </a:moveTo>
                <a:lnTo>
                  <a:pt x="0" y="0"/>
                </a:lnTo>
                <a:lnTo>
                  <a:pt x="54609" y="16256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9600" y="2171030"/>
            <a:ext cx="1143000" cy="115570"/>
          </a:xfrm>
          <a:custGeom>
            <a:avLst/>
            <a:gdLst/>
            <a:ahLst/>
            <a:cxnLst/>
            <a:rect l="l" t="t" r="r" b="b"/>
            <a:pathLst>
              <a:path w="1143000" h="115569">
                <a:moveTo>
                  <a:pt x="1143000" y="115570"/>
                </a:moveTo>
                <a:lnTo>
                  <a:pt x="1134903" y="94317"/>
                </a:lnTo>
                <a:lnTo>
                  <a:pt x="1113472" y="76041"/>
                </a:lnTo>
                <a:lnTo>
                  <a:pt x="1082992" y="63242"/>
                </a:lnTo>
                <a:lnTo>
                  <a:pt x="1047750" y="58420"/>
                </a:lnTo>
                <a:lnTo>
                  <a:pt x="666750" y="58420"/>
                </a:lnTo>
                <a:lnTo>
                  <a:pt x="632043" y="53399"/>
                </a:lnTo>
                <a:lnTo>
                  <a:pt x="601503" y="40163"/>
                </a:lnTo>
                <a:lnTo>
                  <a:pt x="579774" y="21451"/>
                </a:lnTo>
                <a:lnTo>
                  <a:pt x="571500" y="0"/>
                </a:lnTo>
                <a:lnTo>
                  <a:pt x="563225" y="21451"/>
                </a:lnTo>
                <a:lnTo>
                  <a:pt x="541496" y="40163"/>
                </a:lnTo>
                <a:lnTo>
                  <a:pt x="510956" y="53399"/>
                </a:lnTo>
                <a:lnTo>
                  <a:pt x="476250" y="58420"/>
                </a:lnTo>
                <a:lnTo>
                  <a:pt x="95250" y="58420"/>
                </a:lnTo>
                <a:lnTo>
                  <a:pt x="60007" y="63242"/>
                </a:lnTo>
                <a:lnTo>
                  <a:pt x="29527" y="76041"/>
                </a:lnTo>
                <a:lnTo>
                  <a:pt x="8096" y="94317"/>
                </a:lnTo>
                <a:lnTo>
                  <a:pt x="0" y="1155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517890" y="1777330"/>
            <a:ext cx="56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40" dirty="0">
                <a:latin typeface="Arial"/>
                <a:cs typeface="Arial"/>
              </a:rPr>
              <a:t>W</a:t>
            </a:r>
            <a:r>
              <a:rPr sz="1800" i="1" spc="-5" dirty="0">
                <a:latin typeface="Arial"/>
                <a:cs typeface="Arial"/>
              </a:rPr>
              <a:t>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6" name="object 46"/>
          <p:cNvSpPr txBox="1"/>
          <p:nvPr/>
        </p:nvSpPr>
        <p:spPr>
          <a:xfrm>
            <a:off x="5759450" y="2590130"/>
            <a:ext cx="2012950" cy="243967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245">
              <a:lnSpc>
                <a:spcPts val="2100"/>
              </a:lnSpc>
              <a:spcBef>
                <a:spcPts val="1140"/>
              </a:spcBef>
            </a:pP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x;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2039"/>
              </a:lnSpc>
            </a:pPr>
            <a:r>
              <a:rPr sz="1800" b="1" i="1" spc="-5" dirty="0">
                <a:latin typeface="Courier New"/>
                <a:cs typeface="Courier New"/>
              </a:rPr>
              <a:t>AAA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spc="-5" dirty="0">
                <a:latin typeface="Courier New"/>
                <a:cs typeface="Courier New"/>
              </a:rPr>
              <a:t>(x </a:t>
            </a:r>
            <a:r>
              <a:rPr sz="1800" dirty="0">
                <a:latin typeface="Courier New"/>
                <a:cs typeface="Courier New"/>
              </a:rPr>
              <a:t>&gt; </a:t>
            </a:r>
            <a:r>
              <a:rPr sz="1800" spc="-5" dirty="0">
                <a:latin typeface="Courier New"/>
                <a:cs typeface="Courier New"/>
              </a:rPr>
              <a:t>0)</a:t>
            </a:r>
            <a:r>
              <a:rPr sz="1800" spc="-7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39445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XXX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 </a:t>
            </a:r>
            <a:r>
              <a:rPr sz="1800" b="1" spc="-5" dirty="0">
                <a:latin typeface="Courier New"/>
                <a:cs typeface="Courier New"/>
              </a:rPr>
              <a:t>else</a:t>
            </a:r>
            <a:r>
              <a:rPr sz="1800" b="1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39445">
              <a:lnSpc>
                <a:spcPts val="2039"/>
              </a:lnSpc>
            </a:pPr>
            <a:r>
              <a:rPr sz="1800" b="1" i="1" spc="-5" dirty="0">
                <a:solidFill>
                  <a:srgbClr val="FF3333"/>
                </a:solidFill>
                <a:latin typeface="Courier New"/>
                <a:cs typeface="Courier New"/>
              </a:rPr>
              <a:t>YYY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204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2105"/>
              </a:lnSpc>
            </a:pPr>
            <a:r>
              <a:rPr sz="1800" b="1" i="1" spc="-5" dirty="0">
                <a:latin typeface="Courier New"/>
                <a:cs typeface="Courier New"/>
              </a:rPr>
              <a:t>BBB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50069" y="3322920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XXX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069" y="2949540"/>
            <a:ext cx="81895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0000"/>
                </a:solidFill>
              </a:rPr>
              <a:t>Hands-on </a:t>
            </a:r>
            <a:r>
              <a:rPr sz="3200" spc="-10" dirty="0">
                <a:solidFill>
                  <a:srgbClr val="000000"/>
                </a:solidFill>
              </a:rPr>
              <a:t>introduction </a:t>
            </a:r>
            <a:r>
              <a:rPr sz="3200" spc="-5" dirty="0">
                <a:solidFill>
                  <a:srgbClr val="000000"/>
                </a:solidFill>
              </a:rPr>
              <a:t>to </a:t>
            </a:r>
            <a:r>
              <a:rPr sz="3200" dirty="0">
                <a:solidFill>
                  <a:srgbClr val="000000"/>
                </a:solidFill>
              </a:rPr>
              <a:t>CUDA</a:t>
            </a:r>
            <a:r>
              <a:rPr sz="3200" spc="-20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programming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020" y="584799"/>
            <a:ext cx="28975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  <a:latin typeface="Calibri"/>
                <a:cs typeface="Calibri"/>
              </a:rPr>
              <a:t>Hello</a:t>
            </a:r>
            <a:r>
              <a:rPr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pc="-35" dirty="0">
                <a:solidFill>
                  <a:srgbClr val="000000"/>
                </a:solidFill>
                <a:latin typeface="Calibri"/>
                <a:cs typeface="Calibri"/>
              </a:rPr>
              <a:t>World!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36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8293100" cy="14287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800" spc="-5" dirty="0">
                <a:latin typeface="Arial"/>
                <a:cs typeface="Arial"/>
              </a:rPr>
              <a:t>Standard 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-5" dirty="0">
                <a:latin typeface="Arial"/>
                <a:cs typeface="Arial"/>
              </a:rPr>
              <a:t>that runs on the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host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47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NVIDIA compiler </a:t>
            </a:r>
            <a:r>
              <a:rPr sz="2800" dirty="0">
                <a:latin typeface="Arial"/>
                <a:cs typeface="Arial"/>
              </a:rPr>
              <a:t>(</a:t>
            </a:r>
            <a:r>
              <a:rPr sz="2800" b="1" dirty="0">
                <a:latin typeface="Courier New"/>
                <a:cs typeface="Courier New"/>
              </a:rPr>
              <a:t>nvcc</a:t>
            </a:r>
            <a:r>
              <a:rPr sz="2800" dirty="0">
                <a:latin typeface="Arial"/>
                <a:cs typeface="Arial"/>
              </a:rPr>
              <a:t>) </a:t>
            </a:r>
            <a:r>
              <a:rPr sz="2800" spc="-5" dirty="0">
                <a:latin typeface="Arial"/>
                <a:cs typeface="Arial"/>
              </a:rPr>
              <a:t>can be </a:t>
            </a:r>
            <a:r>
              <a:rPr sz="2800" dirty="0">
                <a:latin typeface="Arial"/>
                <a:cs typeface="Arial"/>
              </a:rPr>
              <a:t>used to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compile  programs, even with no device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3658199"/>
            <a:ext cx="4343400" cy="218567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186055" rIns="0" bIns="0" rtlCol="0">
            <a:spAutoFit/>
          </a:bodyPr>
          <a:lstStyle/>
          <a:p>
            <a:pPr marL="182880" marR="1684655">
              <a:lnSpc>
                <a:spcPct val="91000"/>
              </a:lnSpc>
              <a:spcBef>
                <a:spcPts val="1465"/>
              </a:spcBef>
            </a:pPr>
            <a:r>
              <a:rPr sz="1800" i="1" spc="-5" dirty="0">
                <a:latin typeface="Arial"/>
                <a:cs typeface="Arial"/>
              </a:rPr>
              <a:t>/* </a:t>
            </a:r>
            <a:r>
              <a:rPr sz="1800" i="1" spc="-10" dirty="0">
                <a:latin typeface="Arial"/>
                <a:cs typeface="Arial"/>
              </a:rPr>
              <a:t>cuda-hello0.cu </a:t>
            </a:r>
            <a:r>
              <a:rPr sz="1800" i="1" spc="-5" dirty="0">
                <a:latin typeface="Arial"/>
                <a:cs typeface="Arial"/>
              </a:rPr>
              <a:t>*/  </a:t>
            </a:r>
            <a:r>
              <a:rPr sz="1800" b="1" spc="-5" dirty="0">
                <a:latin typeface="Courier New"/>
                <a:cs typeface="Courier New"/>
              </a:rPr>
              <a:t>#include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&lt;stdio.h&gt; 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198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printf("Hello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World!\n");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return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8675" y="4106235"/>
            <a:ext cx="3584575" cy="11664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3670" rIns="0" bIns="0" rtlCol="0">
            <a:spAutoFit/>
          </a:bodyPr>
          <a:lstStyle/>
          <a:p>
            <a:pPr marL="191770">
              <a:lnSpc>
                <a:spcPts val="2100"/>
              </a:lnSpc>
              <a:spcBef>
                <a:spcPts val="1210"/>
              </a:spcBef>
            </a:pPr>
            <a:r>
              <a:rPr sz="1800" b="1" dirty="0">
                <a:solidFill>
                  <a:srgbClr val="FFFFFF"/>
                </a:solidFill>
                <a:latin typeface="Courier New"/>
                <a:cs typeface="Courier New"/>
              </a:rPr>
              <a:t>$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nvcc</a:t>
            </a:r>
            <a:r>
              <a:rPr sz="1800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hello_world.cu</a:t>
            </a:r>
            <a:endParaRPr sz="1800">
              <a:latin typeface="Courier New"/>
              <a:cs typeface="Courier New"/>
            </a:endParaRPr>
          </a:p>
          <a:p>
            <a:pPr marL="191770" marR="1738630">
              <a:lnSpc>
                <a:spcPts val="2039"/>
              </a:lnSpc>
              <a:spcBef>
                <a:spcPts val="110"/>
              </a:spcBef>
            </a:pPr>
            <a:r>
              <a:rPr sz="1800" b="1" dirty="0">
                <a:solidFill>
                  <a:srgbClr val="FFFFFF"/>
                </a:solidFill>
                <a:latin typeface="Courier New"/>
                <a:cs typeface="Courier New"/>
              </a:rPr>
              <a:t>$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./a.out 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800" b="1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World!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00" y="554320"/>
            <a:ext cx="4559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Acknowledgments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8211184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Most of the content of this presentation is from Mark  Harris (Nvidia Corporation), </a:t>
            </a:r>
            <a:r>
              <a:rPr sz="2800" spc="5" dirty="0">
                <a:latin typeface="Arial"/>
                <a:cs typeface="Arial"/>
              </a:rPr>
              <a:t>“</a:t>
            </a:r>
            <a:r>
              <a:rPr sz="2800" i="1" spc="5" dirty="0">
                <a:latin typeface="Arial"/>
                <a:cs typeface="Arial"/>
              </a:rPr>
              <a:t>CUDA </a:t>
            </a:r>
            <a:r>
              <a:rPr sz="2800" i="1" spc="-5" dirty="0">
                <a:latin typeface="Arial"/>
                <a:cs typeface="Arial"/>
              </a:rPr>
              <a:t>C/C++</a:t>
            </a:r>
            <a:r>
              <a:rPr sz="2800" i="1" spc="-14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BASICS</a:t>
            </a:r>
            <a:r>
              <a:rPr sz="2800" spc="-5" dirty="0">
                <a:latin typeface="Arial"/>
                <a:cs typeface="Arial"/>
              </a:rPr>
              <a:t>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611720"/>
            <a:ext cx="8468995" cy="94234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00990" marR="5080" indent="-288290" algn="just">
              <a:lnSpc>
                <a:spcPct val="75300"/>
              </a:lnSpc>
              <a:spcBef>
                <a:spcPts val="810"/>
              </a:spcBef>
            </a:pPr>
            <a:r>
              <a:rPr sz="2700" spc="-7" baseline="12345" dirty="0">
                <a:latin typeface="Arial"/>
                <a:cs typeface="Arial"/>
              </a:rPr>
              <a:t>– </a:t>
            </a:r>
            <a:r>
              <a:rPr sz="2400" spc="-10" dirty="0">
                <a:solidFill>
                  <a:srgbClr val="0079A5"/>
                </a:solidFill>
                <a:latin typeface="Arial"/>
                <a:cs typeface="Arial"/>
                <a:hlinkClick r:id="rId2"/>
              </a:rPr>
              <a:t>http://developer.download.nvidia.com/compute/developertrai  </a:t>
            </a:r>
            <a:r>
              <a:rPr sz="2400" spc="-5" dirty="0">
                <a:solidFill>
                  <a:srgbClr val="0079A5"/>
                </a:solidFill>
                <a:latin typeface="Arial"/>
                <a:cs typeface="Arial"/>
                <a:hlinkClick r:id="rId2"/>
              </a:rPr>
              <a:t>ningmaterials/presentations/cuda_language/Introduction_to_  CUDA_C.pptx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68106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167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3509609"/>
            <a:ext cx="76320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Salvatore Orlando </a:t>
            </a:r>
            <a:r>
              <a:rPr sz="2800" spc="-40" dirty="0">
                <a:latin typeface="Arial"/>
                <a:cs typeface="Arial"/>
              </a:rPr>
              <a:t>(Univ. </a:t>
            </a:r>
            <a:r>
              <a:rPr sz="2800" spc="-5" dirty="0">
                <a:latin typeface="Arial"/>
                <a:cs typeface="Arial"/>
              </a:rPr>
              <a:t>Ca' Foscari di </a:t>
            </a:r>
            <a:r>
              <a:rPr sz="2800" spc="-25" dirty="0">
                <a:latin typeface="Arial"/>
                <a:cs typeface="Arial"/>
              </a:rPr>
              <a:t>Venezia)  </a:t>
            </a:r>
            <a:r>
              <a:rPr sz="2800" spc="-40" dirty="0">
                <a:latin typeface="Arial"/>
                <a:cs typeface="Arial"/>
              </a:rPr>
              <a:t>Tim </a:t>
            </a:r>
            <a:r>
              <a:rPr sz="2800" spc="-5" dirty="0">
                <a:latin typeface="Arial"/>
                <a:cs typeface="Arial"/>
              </a:rPr>
              <a:t>Mattson (Intel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Labs)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50678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4513817"/>
            <a:ext cx="7973059" cy="13277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44500" indent="-288290">
              <a:lnSpc>
                <a:spcPct val="100000"/>
              </a:lnSpc>
              <a:spcBef>
                <a:spcPts val="38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“</a:t>
            </a:r>
            <a:r>
              <a:rPr sz="2400" i="1" spc="-5" dirty="0">
                <a:latin typeface="Arial"/>
                <a:cs typeface="Arial"/>
              </a:rPr>
              <a:t>Hands-on </a:t>
            </a:r>
            <a:r>
              <a:rPr sz="2400" i="1" dirty="0">
                <a:latin typeface="Arial"/>
                <a:cs typeface="Arial"/>
              </a:rPr>
              <a:t>Intro to </a:t>
            </a:r>
            <a:r>
              <a:rPr sz="2400" i="1" spc="-5" dirty="0">
                <a:latin typeface="Arial"/>
                <a:cs typeface="Arial"/>
              </a:rPr>
              <a:t>CUDA for </a:t>
            </a:r>
            <a:r>
              <a:rPr sz="2400" i="1" spc="-10" dirty="0">
                <a:latin typeface="Arial"/>
                <a:cs typeface="Arial"/>
              </a:rPr>
              <a:t>OpenCL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programmers</a:t>
            </a:r>
            <a:r>
              <a:rPr sz="2400" dirty="0"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spc="-5" dirty="0">
                <a:latin typeface="Arial"/>
                <a:cs typeface="Arial"/>
              </a:rPr>
              <a:t>programming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guide</a:t>
            </a:r>
            <a:endParaRPr sz="2800">
              <a:latin typeface="Arial"/>
              <a:cs typeface="Arial"/>
            </a:endParaRPr>
          </a:p>
          <a:p>
            <a:pPr marL="444500" indent="-28829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solidFill>
                  <a:srgbClr val="0079A5"/>
                </a:solidFill>
                <a:latin typeface="Arial"/>
                <a:cs typeface="Arial"/>
                <a:hlinkClick r:id="rId3"/>
              </a:rPr>
              <a:t>http://docs.nvidia.com/cuda/cuda-c-programming-guide/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489" y="554320"/>
            <a:ext cx="756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 </a:t>
            </a:r>
            <a:r>
              <a:rPr spc="-20" dirty="0"/>
              <a:t>World! </a:t>
            </a:r>
            <a:r>
              <a:rPr spc="-5" dirty="0"/>
              <a:t>with Device</a:t>
            </a:r>
            <a:r>
              <a:rPr spc="-35" dirty="0"/>
              <a:t> </a:t>
            </a:r>
            <a:r>
              <a:rPr spc="-5"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2880360" y="1833210"/>
            <a:ext cx="5120640" cy="3425190"/>
          </a:xfrm>
          <a:custGeom>
            <a:avLst/>
            <a:gdLst/>
            <a:ahLst/>
            <a:cxnLst/>
            <a:rect l="l" t="t" r="r" b="b"/>
            <a:pathLst>
              <a:path w="5120640" h="3425190">
                <a:moveTo>
                  <a:pt x="5120640" y="0"/>
                </a:moveTo>
                <a:lnTo>
                  <a:pt x="0" y="0"/>
                </a:lnTo>
                <a:lnTo>
                  <a:pt x="0" y="3425190"/>
                </a:lnTo>
                <a:lnTo>
                  <a:pt x="5120640" y="3425190"/>
                </a:lnTo>
                <a:lnTo>
                  <a:pt x="512064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0360" y="1833210"/>
            <a:ext cx="5120640" cy="3425190"/>
          </a:xfrm>
          <a:custGeom>
            <a:avLst/>
            <a:gdLst/>
            <a:ahLst/>
            <a:cxnLst/>
            <a:rect l="l" t="t" r="r" b="b"/>
            <a:pathLst>
              <a:path w="5120640" h="3425190">
                <a:moveTo>
                  <a:pt x="2560319" y="3425190"/>
                </a:moveTo>
                <a:lnTo>
                  <a:pt x="0" y="3425190"/>
                </a:lnTo>
                <a:lnTo>
                  <a:pt x="0" y="0"/>
                </a:lnTo>
                <a:lnTo>
                  <a:pt x="5120640" y="0"/>
                </a:lnTo>
                <a:lnTo>
                  <a:pt x="5120640" y="3425190"/>
                </a:lnTo>
                <a:lnTo>
                  <a:pt x="2560319" y="342519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50539" y="1967829"/>
            <a:ext cx="4688840" cy="9144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latin typeface="Arial"/>
                <a:cs typeface="Arial"/>
              </a:rPr>
              <a:t>/* </a:t>
            </a:r>
            <a:r>
              <a:rPr sz="1800" spc="-10" dirty="0">
                <a:latin typeface="Arial"/>
                <a:cs typeface="Arial"/>
              </a:rPr>
              <a:t>cuda-hello1.cu </a:t>
            </a:r>
            <a:r>
              <a:rPr sz="1800" spc="-5" dirty="0">
                <a:latin typeface="Arial"/>
                <a:cs typeface="Arial"/>
              </a:rPr>
              <a:t>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5" dirty="0">
                <a:latin typeface="Courier New"/>
                <a:cs typeface="Courier New"/>
              </a:rPr>
              <a:t>#include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&lt;stdio.h&gt;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286385" algn="l"/>
                <a:tab pos="1437640" algn="l"/>
              </a:tabLst>
            </a:pPr>
            <a:r>
              <a:rPr sz="1800" u="heavy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global</a:t>
            </a:r>
            <a:r>
              <a:rPr sz="1800" b="1" u="heavy" spc="-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mykernel(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 </a:t>
            </a:r>
            <a:r>
              <a:rPr sz="1800" dirty="0">
                <a:latin typeface="Courier New"/>
                <a:cs typeface="Courier New"/>
              </a:rPr>
              <a:t>{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0539" y="3166710"/>
            <a:ext cx="3911600" cy="18846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 marR="5080">
              <a:lnSpc>
                <a:spcPct val="112999"/>
              </a:lnSpc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mykernel&lt;&lt;&lt;1,1&gt;&gt;&gt;</a:t>
            </a:r>
            <a:r>
              <a:rPr sz="1800" spc="-5" dirty="0">
                <a:latin typeface="Courier New"/>
                <a:cs typeface="Courier New"/>
              </a:rPr>
              <a:t>( );  printf("Hello World!\n");  </a:t>
            </a:r>
            <a:r>
              <a:rPr sz="1800" b="1" spc="-5" dirty="0">
                <a:latin typeface="Courier New"/>
                <a:cs typeface="Courier New"/>
              </a:rPr>
              <a:t>return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390" y="3451190"/>
            <a:ext cx="949960" cy="8115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algn="just">
              <a:lnSpc>
                <a:spcPct val="93300"/>
              </a:lnSpc>
              <a:spcBef>
                <a:spcPts val="244"/>
              </a:spcBef>
            </a:pPr>
            <a:r>
              <a:rPr sz="1800" spc="-40" dirty="0">
                <a:latin typeface="Arial"/>
                <a:cs typeface="Arial"/>
              </a:rPr>
              <a:t>Two </a:t>
            </a:r>
            <a:r>
              <a:rPr sz="1800" spc="-10" dirty="0">
                <a:latin typeface="Arial"/>
                <a:cs typeface="Arial"/>
              </a:rPr>
              <a:t>new  </a:t>
            </a:r>
            <a:r>
              <a:rPr sz="1800" spc="-5" dirty="0">
                <a:latin typeface="Arial"/>
                <a:cs typeface="Arial"/>
              </a:rPr>
              <a:t>syntactic  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lem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200" y="3027010"/>
            <a:ext cx="1234440" cy="814069"/>
          </a:xfrm>
          <a:custGeom>
            <a:avLst/>
            <a:gdLst/>
            <a:ahLst/>
            <a:cxnLst/>
            <a:rect l="l" t="t" r="r" b="b"/>
            <a:pathLst>
              <a:path w="1234439" h="814070">
                <a:moveTo>
                  <a:pt x="0" y="814069"/>
                </a:moveTo>
                <a:lnTo>
                  <a:pt x="123443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1300" y="2897470"/>
            <a:ext cx="247650" cy="203200"/>
          </a:xfrm>
          <a:custGeom>
            <a:avLst/>
            <a:gdLst/>
            <a:ahLst/>
            <a:cxnLst/>
            <a:rect l="l" t="t" r="r" b="b"/>
            <a:pathLst>
              <a:path w="247650" h="203200">
                <a:moveTo>
                  <a:pt x="247650" y="0"/>
                </a:moveTo>
                <a:lnTo>
                  <a:pt x="0" y="67310"/>
                </a:lnTo>
                <a:lnTo>
                  <a:pt x="88900" y="203200"/>
                </a:lnTo>
                <a:lnTo>
                  <a:pt x="247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0" y="3841080"/>
            <a:ext cx="1596390" cy="129539"/>
          </a:xfrm>
          <a:custGeom>
            <a:avLst/>
            <a:gdLst/>
            <a:ahLst/>
            <a:cxnLst/>
            <a:rect l="l" t="t" r="r" b="b"/>
            <a:pathLst>
              <a:path w="1596389" h="129539">
                <a:moveTo>
                  <a:pt x="0" y="0"/>
                </a:moveTo>
                <a:lnTo>
                  <a:pt x="1596389" y="12953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8810" y="3888070"/>
            <a:ext cx="250190" cy="162560"/>
          </a:xfrm>
          <a:custGeom>
            <a:avLst/>
            <a:gdLst/>
            <a:ahLst/>
            <a:cxnLst/>
            <a:rect l="l" t="t" r="r" b="b"/>
            <a:pathLst>
              <a:path w="250189" h="162560">
                <a:moveTo>
                  <a:pt x="12700" y="0"/>
                </a:moveTo>
                <a:lnTo>
                  <a:pt x="0" y="162560"/>
                </a:lnTo>
                <a:lnTo>
                  <a:pt x="250189" y="1016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489" y="554320"/>
            <a:ext cx="756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 </a:t>
            </a:r>
            <a:r>
              <a:rPr spc="-20" dirty="0"/>
              <a:t>World! </a:t>
            </a:r>
            <a:r>
              <a:rPr spc="-5" dirty="0"/>
              <a:t>with Device</a:t>
            </a:r>
            <a:r>
              <a:rPr spc="-35" dirty="0"/>
              <a:t> </a:t>
            </a:r>
            <a:r>
              <a:rPr spc="-5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990" y="259267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7609" y="2904454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754" y="0"/>
                </a:lnTo>
              </a:path>
            </a:pathLst>
          </a:custGeom>
          <a:ln w="33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8808" y="2904454"/>
            <a:ext cx="405765" cy="0"/>
          </a:xfrm>
          <a:custGeom>
            <a:avLst/>
            <a:gdLst/>
            <a:ahLst/>
            <a:cxnLst/>
            <a:rect l="l" t="t" r="r" b="b"/>
            <a:pathLst>
              <a:path w="405764">
                <a:moveTo>
                  <a:pt x="0" y="0"/>
                </a:moveTo>
                <a:lnTo>
                  <a:pt x="405754" y="0"/>
                </a:lnTo>
              </a:path>
            </a:pathLst>
          </a:custGeom>
          <a:ln w="337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9330" y="2469479"/>
            <a:ext cx="851027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52775" algn="l"/>
                <a:tab pos="4867275" algn="l"/>
              </a:tabLst>
            </a:pPr>
            <a:r>
              <a:rPr sz="2650" dirty="0">
                <a:latin typeface="Arial"/>
                <a:cs typeface="Arial"/>
              </a:rPr>
              <a:t>CUDA/C</a:t>
            </a:r>
            <a:r>
              <a:rPr sz="2650" spc="-10" dirty="0">
                <a:latin typeface="Arial"/>
                <a:cs typeface="Arial"/>
              </a:rPr>
              <a:t> </a:t>
            </a:r>
            <a:r>
              <a:rPr sz="2650" dirty="0">
                <a:latin typeface="Arial"/>
                <a:cs typeface="Arial"/>
              </a:rPr>
              <a:t>keyword	</a:t>
            </a:r>
            <a:r>
              <a:rPr sz="2650" b="1" dirty="0">
                <a:latin typeface="Courier New"/>
                <a:cs typeface="Courier New"/>
              </a:rPr>
              <a:t>global	</a:t>
            </a:r>
            <a:r>
              <a:rPr sz="2650" spc="-5" dirty="0">
                <a:latin typeface="Arial"/>
                <a:cs typeface="Arial"/>
              </a:rPr>
              <a:t>indicates </a:t>
            </a:r>
            <a:r>
              <a:rPr sz="2650" spc="5" dirty="0">
                <a:latin typeface="Arial"/>
                <a:cs typeface="Arial"/>
              </a:rPr>
              <a:t>a </a:t>
            </a:r>
            <a:r>
              <a:rPr sz="2650" spc="-5" dirty="0">
                <a:latin typeface="Arial"/>
                <a:cs typeface="Arial"/>
              </a:rPr>
              <a:t>function</a:t>
            </a:r>
            <a:r>
              <a:rPr sz="2650" spc="-70" dirty="0">
                <a:latin typeface="Arial"/>
                <a:cs typeface="Arial"/>
              </a:rPr>
              <a:t> </a:t>
            </a:r>
            <a:r>
              <a:rPr sz="2650" spc="-5" dirty="0">
                <a:latin typeface="Arial"/>
                <a:cs typeface="Arial"/>
              </a:rPr>
              <a:t>that: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489" y="2856830"/>
            <a:ext cx="145415" cy="81026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700" spc="-5" dirty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700" spc="-5" dirty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2239" y="4125560"/>
            <a:ext cx="347980" cy="0"/>
          </a:xfrm>
          <a:custGeom>
            <a:avLst/>
            <a:gdLst/>
            <a:ahLst/>
            <a:cxnLst/>
            <a:rect l="l" t="t" r="r" b="b"/>
            <a:pathLst>
              <a:path w="347980">
                <a:moveTo>
                  <a:pt x="0" y="0"/>
                </a:moveTo>
                <a:lnTo>
                  <a:pt x="347472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0969" y="4125560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>
                <a:moveTo>
                  <a:pt x="0" y="0"/>
                </a:moveTo>
                <a:lnTo>
                  <a:pt x="346342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6489" y="2921092"/>
            <a:ext cx="5601335" cy="12026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480"/>
              </a:spcBef>
            </a:pPr>
            <a:r>
              <a:rPr sz="2250" spc="15" dirty="0">
                <a:latin typeface="Arial"/>
                <a:cs typeface="Arial"/>
              </a:rPr>
              <a:t>Runs </a:t>
            </a:r>
            <a:r>
              <a:rPr sz="2250" spc="10" dirty="0">
                <a:latin typeface="Arial"/>
                <a:cs typeface="Arial"/>
              </a:rPr>
              <a:t>on the</a:t>
            </a:r>
            <a:r>
              <a:rPr sz="2250" spc="-1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device</a:t>
            </a:r>
            <a:endParaRPr sz="225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90"/>
              </a:spcBef>
            </a:pPr>
            <a:r>
              <a:rPr sz="2250" spc="10" dirty="0">
                <a:latin typeface="Arial"/>
                <a:cs typeface="Arial"/>
              </a:rPr>
              <a:t>Is </a:t>
            </a:r>
            <a:r>
              <a:rPr sz="2250" spc="5" dirty="0">
                <a:latin typeface="Arial"/>
                <a:cs typeface="Arial"/>
              </a:rPr>
              <a:t>called </a:t>
            </a:r>
            <a:r>
              <a:rPr sz="2250" spc="15" dirty="0">
                <a:latin typeface="Arial"/>
                <a:cs typeface="Arial"/>
              </a:rPr>
              <a:t>from </a:t>
            </a:r>
            <a:r>
              <a:rPr sz="2250" spc="10" dirty="0">
                <a:latin typeface="Arial"/>
                <a:cs typeface="Arial"/>
              </a:rPr>
              <a:t>host</a:t>
            </a:r>
            <a:r>
              <a:rPr sz="2250" spc="-20" dirty="0">
                <a:latin typeface="Arial"/>
                <a:cs typeface="Arial"/>
              </a:rPr>
              <a:t> </a:t>
            </a:r>
            <a:r>
              <a:rPr sz="2250" spc="15" dirty="0">
                <a:latin typeface="Arial"/>
                <a:cs typeface="Arial"/>
              </a:rPr>
              <a:t>code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633095" algn="l"/>
                <a:tab pos="2103755" algn="l"/>
              </a:tabLst>
            </a:pPr>
            <a:r>
              <a:rPr sz="2550" spc="-7" baseline="9803" dirty="0">
                <a:latin typeface="Arial"/>
                <a:cs typeface="Arial"/>
              </a:rPr>
              <a:t>–	</a:t>
            </a:r>
            <a:r>
              <a:rPr sz="2250" b="1" spc="10" dirty="0">
                <a:latin typeface="Courier New"/>
                <a:cs typeface="Courier New"/>
              </a:rPr>
              <a:t>global	</a:t>
            </a:r>
            <a:r>
              <a:rPr sz="2250" spc="10" dirty="0">
                <a:latin typeface="Arial"/>
                <a:cs typeface="Arial"/>
              </a:rPr>
              <a:t>functions </a:t>
            </a:r>
            <a:r>
              <a:rPr sz="2250" spc="15" dirty="0">
                <a:solidFill>
                  <a:srgbClr val="0000FF"/>
                </a:solidFill>
                <a:latin typeface="Arial"/>
                <a:cs typeface="Arial"/>
              </a:rPr>
              <a:t>must </a:t>
            </a:r>
            <a:r>
              <a:rPr sz="2250" spc="10" dirty="0">
                <a:latin typeface="Arial"/>
                <a:cs typeface="Arial"/>
              </a:rPr>
              <a:t>return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b="1" spc="10" dirty="0">
                <a:latin typeface="Courier New"/>
                <a:cs typeface="Courier New"/>
              </a:rPr>
              <a:t>void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990" y="428557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330" y="4163660"/>
            <a:ext cx="7432040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z="2650" b="1" dirty="0">
                <a:latin typeface="Courier New"/>
                <a:cs typeface="Courier New"/>
              </a:rPr>
              <a:t>nvcc</a:t>
            </a:r>
            <a:r>
              <a:rPr sz="2650" b="1" spc="-900" dirty="0">
                <a:latin typeface="Courier New"/>
                <a:cs typeface="Courier New"/>
              </a:rPr>
              <a:t> </a:t>
            </a:r>
            <a:r>
              <a:rPr sz="2650" spc="-5" dirty="0">
                <a:latin typeface="Arial"/>
                <a:cs typeface="Arial"/>
              </a:rPr>
              <a:t>separates </a:t>
            </a:r>
            <a:r>
              <a:rPr sz="2650" spc="5" dirty="0">
                <a:latin typeface="Arial"/>
                <a:cs typeface="Arial"/>
              </a:rPr>
              <a:t>source </a:t>
            </a:r>
            <a:r>
              <a:rPr sz="2650" dirty="0">
                <a:latin typeface="Arial"/>
                <a:cs typeface="Arial"/>
              </a:rPr>
              <a:t>code </a:t>
            </a:r>
            <a:r>
              <a:rPr sz="2650" spc="-5" dirty="0">
                <a:latin typeface="Arial"/>
                <a:cs typeface="Arial"/>
              </a:rPr>
              <a:t>into </a:t>
            </a:r>
            <a:r>
              <a:rPr sz="2650" dirty="0">
                <a:solidFill>
                  <a:srgbClr val="0000FF"/>
                </a:solidFill>
                <a:latin typeface="Arial"/>
                <a:cs typeface="Arial"/>
              </a:rPr>
              <a:t>host </a:t>
            </a:r>
            <a:r>
              <a:rPr sz="2650" dirty="0">
                <a:latin typeface="Arial"/>
                <a:cs typeface="Arial"/>
              </a:rPr>
              <a:t>and </a:t>
            </a:r>
            <a:r>
              <a:rPr sz="2650" dirty="0">
                <a:solidFill>
                  <a:srgbClr val="0000FF"/>
                </a:solidFill>
                <a:latin typeface="Arial"/>
                <a:cs typeface="Arial"/>
              </a:rPr>
              <a:t>device  </a:t>
            </a:r>
            <a:r>
              <a:rPr sz="2650" spc="-5" dirty="0">
                <a:latin typeface="Arial"/>
                <a:cs typeface="Arial"/>
              </a:rPr>
              <a:t>components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6489" y="5814660"/>
            <a:ext cx="1454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489" y="5036150"/>
            <a:ext cx="8092440" cy="1463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0" marR="228600" indent="-273050">
              <a:lnSpc>
                <a:spcPct val="101899"/>
              </a:lnSpc>
              <a:spcBef>
                <a:spcPts val="75"/>
              </a:spcBef>
              <a:tabLst>
                <a:tab pos="285115" algn="l"/>
              </a:tabLst>
            </a:pPr>
            <a:r>
              <a:rPr sz="2550" spc="-7" baseline="9803" dirty="0">
                <a:latin typeface="Arial"/>
                <a:cs typeface="Arial"/>
              </a:rPr>
              <a:t>–	</a:t>
            </a:r>
            <a:r>
              <a:rPr sz="2250" spc="10" dirty="0">
                <a:latin typeface="Arial"/>
                <a:cs typeface="Arial"/>
              </a:rPr>
              <a:t>Device functions (e.g., </a:t>
            </a:r>
            <a:r>
              <a:rPr sz="2250" b="1" spc="10" dirty="0">
                <a:latin typeface="Courier New"/>
                <a:cs typeface="Courier New"/>
              </a:rPr>
              <a:t>mykernel()</a:t>
            </a:r>
            <a:r>
              <a:rPr sz="2250" spc="10" dirty="0">
                <a:latin typeface="Arial"/>
                <a:cs typeface="Arial"/>
              </a:rPr>
              <a:t>) are processed by the  NVIDIA</a:t>
            </a:r>
            <a:r>
              <a:rPr sz="2250" spc="-12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compiler</a:t>
            </a:r>
            <a:endParaRPr sz="2250">
              <a:latin typeface="Arial"/>
              <a:cs typeface="Arial"/>
            </a:endParaRPr>
          </a:p>
          <a:p>
            <a:pPr marL="285750" marR="5080">
              <a:lnSpc>
                <a:spcPct val="101499"/>
              </a:lnSpc>
              <a:spcBef>
                <a:spcPts val="350"/>
              </a:spcBef>
            </a:pPr>
            <a:r>
              <a:rPr sz="2250" spc="10" dirty="0">
                <a:latin typeface="Arial"/>
                <a:cs typeface="Arial"/>
              </a:rPr>
              <a:t>Host functions (e.g., </a:t>
            </a:r>
            <a:r>
              <a:rPr sz="2250" b="1" spc="10" dirty="0">
                <a:latin typeface="Courier New"/>
                <a:cs typeface="Courier New"/>
              </a:rPr>
              <a:t>main()</a:t>
            </a:r>
            <a:r>
              <a:rPr sz="2250" spc="10" dirty="0">
                <a:latin typeface="Arial"/>
                <a:cs typeface="Arial"/>
              </a:rPr>
              <a:t>) are processed </a:t>
            </a:r>
            <a:r>
              <a:rPr sz="2250" spc="15" dirty="0">
                <a:latin typeface="Arial"/>
                <a:cs typeface="Arial"/>
              </a:rPr>
              <a:t>by </a:t>
            </a:r>
            <a:r>
              <a:rPr sz="2250" spc="10" dirty="0">
                <a:latin typeface="Arial"/>
                <a:cs typeface="Arial"/>
              </a:rPr>
              <a:t>the standard  host compiler (e.g.,</a:t>
            </a:r>
            <a:r>
              <a:rPr sz="2250" spc="25" dirty="0">
                <a:latin typeface="Arial"/>
                <a:cs typeface="Arial"/>
              </a:rPr>
              <a:t> </a:t>
            </a:r>
            <a:r>
              <a:rPr sz="2250" b="1" spc="10" dirty="0">
                <a:latin typeface="Courier New"/>
                <a:cs typeface="Courier New"/>
              </a:rPr>
              <a:t>gcc</a:t>
            </a:r>
            <a:r>
              <a:rPr sz="2250" spc="10" dirty="0">
                <a:latin typeface="Arial"/>
                <a:cs typeface="Arial"/>
              </a:rPr>
              <a:t>)</a:t>
            </a:r>
            <a:endParaRPr sz="2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68879" y="1600800"/>
            <a:ext cx="5303520" cy="6273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140"/>
              </a:spcBef>
              <a:tabLst>
                <a:tab pos="456565" algn="l"/>
                <a:tab pos="1607820" algn="l"/>
                <a:tab pos="484568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mykernel(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dirty="0">
                <a:latin typeface="Courier New"/>
                <a:cs typeface="Courier New"/>
              </a:rPr>
              <a:t> {	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489" y="554320"/>
            <a:ext cx="756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 </a:t>
            </a:r>
            <a:r>
              <a:rPr spc="-20" dirty="0"/>
              <a:t>World! </a:t>
            </a:r>
            <a:r>
              <a:rPr spc="-5" dirty="0"/>
              <a:t>with Device</a:t>
            </a:r>
            <a:r>
              <a:rPr spc="-35" dirty="0"/>
              <a:t> </a:t>
            </a:r>
            <a:r>
              <a:rPr spc="-5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24415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2331049"/>
            <a:ext cx="7988934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25" dirty="0">
                <a:latin typeface="Arial"/>
                <a:cs typeface="Arial"/>
              </a:rPr>
              <a:t>Triple </a:t>
            </a:r>
            <a:r>
              <a:rPr sz="2800" spc="-5" dirty="0">
                <a:latin typeface="Arial"/>
                <a:cs typeface="Arial"/>
              </a:rPr>
              <a:t>angle brackets mark </a:t>
            </a:r>
            <a:r>
              <a:rPr sz="2800" dirty="0">
                <a:latin typeface="Arial"/>
                <a:cs typeface="Arial"/>
              </a:rPr>
              <a:t>a call from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host </a:t>
            </a:r>
            <a:r>
              <a:rPr sz="2800" dirty="0">
                <a:latin typeface="Arial"/>
                <a:cs typeface="Arial"/>
              </a:rPr>
              <a:t>code to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device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10575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5089" y="3173060"/>
            <a:ext cx="6504940" cy="8509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Also called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“kernel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launch”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spc="-15" dirty="0">
                <a:latin typeface="Arial"/>
                <a:cs typeface="Arial"/>
              </a:rPr>
              <a:t>We’ll </a:t>
            </a:r>
            <a:r>
              <a:rPr sz="2400" spc="-5" dirty="0">
                <a:latin typeface="Arial"/>
                <a:cs typeface="Arial"/>
              </a:rPr>
              <a:t>return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parameters (1,1) in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15096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4040470"/>
            <a:ext cx="8362315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10" dirty="0">
                <a:latin typeface="Arial"/>
                <a:cs typeface="Arial"/>
              </a:rPr>
              <a:t>That’s </a:t>
            </a:r>
            <a:r>
              <a:rPr sz="2800" dirty="0">
                <a:latin typeface="Arial"/>
                <a:cs typeface="Arial"/>
              </a:rPr>
              <a:t>all </a:t>
            </a:r>
            <a:r>
              <a:rPr sz="2800" spc="-5" dirty="0">
                <a:latin typeface="Arial"/>
                <a:cs typeface="Arial"/>
              </a:rPr>
              <a:t>that is required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execute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function on the  </a:t>
            </a:r>
            <a:r>
              <a:rPr sz="2800" spc="-10" dirty="0">
                <a:latin typeface="Arial"/>
                <a:cs typeface="Arial"/>
              </a:rPr>
              <a:t>GPU!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4720" y="1555080"/>
            <a:ext cx="3383279" cy="6273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140"/>
              </a:spcBef>
            </a:pPr>
            <a:r>
              <a:rPr sz="1800" b="1" spc="-5" dirty="0">
                <a:latin typeface="Courier New"/>
                <a:cs typeface="Courier New"/>
              </a:rPr>
              <a:t>mykernel&lt;&lt;&lt;1,1&gt;&gt;&gt;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489" y="554320"/>
            <a:ext cx="756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 </a:t>
            </a:r>
            <a:r>
              <a:rPr spc="-20" dirty="0"/>
              <a:t>World! </a:t>
            </a:r>
            <a:r>
              <a:rPr spc="-5" dirty="0"/>
              <a:t>with Device</a:t>
            </a:r>
            <a:r>
              <a:rPr spc="-35" dirty="0"/>
              <a:t> </a:t>
            </a:r>
            <a:r>
              <a:rPr spc="-5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1519" y="2040220"/>
            <a:ext cx="4937760" cy="28067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140"/>
              </a:spcBef>
              <a:tabLst>
                <a:tab pos="456565" algn="l"/>
                <a:tab pos="160782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mykernel(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ct val="100000"/>
              </a:lnSpc>
              <a:spcBef>
                <a:spcPts val="280"/>
              </a:spcBef>
              <a:tabLst>
                <a:tab pos="593725" algn="l"/>
              </a:tabLst>
            </a:pPr>
            <a:r>
              <a:rPr sz="1800" dirty="0">
                <a:latin typeface="Courier New"/>
                <a:cs typeface="Courier New"/>
              </a:rPr>
              <a:t>{	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640080" marR="861060" indent="-457200">
              <a:lnSpc>
                <a:spcPct val="112999"/>
              </a:lnSpc>
              <a:spcBef>
                <a:spcPts val="5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mykernel&lt;&lt;&lt;1,1&gt;&gt;&gt;( );  printf("Hello World!\n");  </a:t>
            </a:r>
            <a:r>
              <a:rPr sz="1800" b="1" spc="-5" dirty="0">
                <a:latin typeface="Courier New"/>
                <a:cs typeface="Courier New"/>
              </a:rPr>
              <a:t>return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ct val="100000"/>
              </a:lnSpc>
              <a:spcBef>
                <a:spcPts val="29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7314" y="2866715"/>
            <a:ext cx="3493135" cy="11664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3670" rIns="0" bIns="0" rtlCol="0">
            <a:spAutoFit/>
          </a:bodyPr>
          <a:lstStyle/>
          <a:p>
            <a:pPr marL="191770">
              <a:lnSpc>
                <a:spcPts val="2100"/>
              </a:lnSpc>
              <a:spcBef>
                <a:spcPts val="1210"/>
              </a:spcBef>
            </a:pPr>
            <a:r>
              <a:rPr sz="1800" b="1" dirty="0">
                <a:solidFill>
                  <a:srgbClr val="FFFFFF"/>
                </a:solidFill>
                <a:latin typeface="Courier New"/>
                <a:cs typeface="Courier New"/>
              </a:rPr>
              <a:t>$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nvcc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cuda-hello1.cu</a:t>
            </a:r>
            <a:endParaRPr sz="1800">
              <a:latin typeface="Courier New"/>
              <a:cs typeface="Courier New"/>
            </a:endParaRPr>
          </a:p>
          <a:p>
            <a:pPr marL="191770" marR="1647189">
              <a:lnSpc>
                <a:spcPts val="2039"/>
              </a:lnSpc>
              <a:spcBef>
                <a:spcPts val="110"/>
              </a:spcBef>
            </a:pPr>
            <a:r>
              <a:rPr sz="1800" b="1" dirty="0">
                <a:solidFill>
                  <a:srgbClr val="FFFFFF"/>
                </a:solidFill>
                <a:latin typeface="Courier New"/>
                <a:cs typeface="Courier New"/>
              </a:rPr>
              <a:t>$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./a.out 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800" b="1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World!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19998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5074249"/>
            <a:ext cx="4295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urier New"/>
                <a:cs typeface="Courier New"/>
              </a:rPr>
              <a:t>mykernel()</a:t>
            </a:r>
            <a:r>
              <a:rPr sz="2800" b="1" spc="-96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does nothing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539" y="554320"/>
            <a:ext cx="8285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9740" algn="l"/>
              </a:tabLst>
            </a:pPr>
            <a:r>
              <a:rPr spc="-5" dirty="0"/>
              <a:t>Parallel</a:t>
            </a:r>
            <a:r>
              <a:rPr spc="10" dirty="0"/>
              <a:t> </a:t>
            </a:r>
            <a:r>
              <a:rPr spc="-5" dirty="0"/>
              <a:t>Programming	in</a:t>
            </a:r>
            <a:r>
              <a:rPr spc="-75" dirty="0"/>
              <a:t> </a:t>
            </a:r>
            <a:r>
              <a:rPr spc="-5" dirty="0"/>
              <a:t>CUDA/C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32035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7670165" cy="22186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67691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But wait… </a:t>
            </a:r>
            <a:r>
              <a:rPr sz="2800" spc="-10" dirty="0">
                <a:latin typeface="Arial"/>
                <a:cs typeface="Arial"/>
              </a:rPr>
              <a:t>GPU </a:t>
            </a:r>
            <a:r>
              <a:rPr sz="2800" spc="-5" dirty="0">
                <a:latin typeface="Arial"/>
                <a:cs typeface="Arial"/>
              </a:rPr>
              <a:t>computing is about massive  parallelism!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800" spc="-25" dirty="0">
                <a:latin typeface="Arial"/>
                <a:cs typeface="Arial"/>
              </a:rPr>
              <a:t>We </a:t>
            </a: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more interesting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example…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20"/>
              </a:lnSpc>
              <a:spcBef>
                <a:spcPts val="770"/>
              </a:spcBef>
            </a:pPr>
            <a:r>
              <a:rPr sz="2800" spc="-15" dirty="0">
                <a:latin typeface="Arial"/>
                <a:cs typeface="Arial"/>
              </a:rPr>
              <a:t>We’ll </a:t>
            </a:r>
            <a:r>
              <a:rPr sz="2800" spc="-5" dirty="0">
                <a:latin typeface="Arial"/>
                <a:cs typeface="Arial"/>
              </a:rPr>
              <a:t>start by adding two integers and build up </a:t>
            </a:r>
            <a:r>
              <a:rPr sz="2800" dirty="0">
                <a:latin typeface="Arial"/>
                <a:cs typeface="Arial"/>
              </a:rPr>
              <a:t>to  vector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addition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57600" y="43439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657600" y="52583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657600" y="6172799"/>
          <a:ext cx="5486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328409" y="486089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8409" y="576132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2779" y="4390990"/>
            <a:ext cx="34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a[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4050" y="5326980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b[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4050" y="6227410"/>
            <a:ext cx="33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c[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00200" y="43439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0200" y="43439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02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02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0200" y="6172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199"/>
                </a:lnTo>
                <a:lnTo>
                  <a:pt x="457200" y="457199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6172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457200" y="0"/>
                </a:lnTo>
                <a:lnTo>
                  <a:pt x="457200" y="457199"/>
                </a:lnTo>
                <a:lnTo>
                  <a:pt x="228600" y="4571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63980" y="43909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5250" y="53269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65250" y="622741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0060" y="486597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50060" y="576513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6000" y="5029799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514350" y="0"/>
                </a:moveTo>
                <a:lnTo>
                  <a:pt x="514350" y="228600"/>
                </a:lnTo>
                <a:lnTo>
                  <a:pt x="0" y="228600"/>
                </a:lnTo>
                <a:lnTo>
                  <a:pt x="0" y="685800"/>
                </a:lnTo>
                <a:lnTo>
                  <a:pt x="514350" y="685800"/>
                </a:lnTo>
                <a:lnTo>
                  <a:pt x="514350" y="914399"/>
                </a:lnTo>
                <a:lnTo>
                  <a:pt x="685800" y="457200"/>
                </a:lnTo>
                <a:lnTo>
                  <a:pt x="514350" y="0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579" y="554320"/>
            <a:ext cx="5613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Addition on </a:t>
            </a:r>
            <a:r>
              <a:rPr spc="-10" dirty="0"/>
              <a:t>the</a:t>
            </a:r>
            <a:r>
              <a:rPr spc="-60" dirty="0"/>
              <a:t> </a:t>
            </a:r>
            <a:r>
              <a:rPr spc="-5" dirty="0"/>
              <a:t>Device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553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simple kernel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add two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integers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2843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9050" y="461578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5929" y="461578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3289" y="4158580"/>
            <a:ext cx="806577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61845" algn="l"/>
                <a:tab pos="3867785" algn="l"/>
              </a:tabLst>
            </a:pPr>
            <a:r>
              <a:rPr sz="2800" spc="-5" dirty="0">
                <a:latin typeface="Arial"/>
                <a:cs typeface="Arial"/>
              </a:rPr>
              <a:t>As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before	</a:t>
            </a:r>
            <a:r>
              <a:rPr sz="2800" b="1" spc="-5" dirty="0">
                <a:latin typeface="Courier New"/>
                <a:cs typeface="Courier New"/>
              </a:rPr>
              <a:t>global	</a:t>
            </a:r>
            <a:r>
              <a:rPr sz="2800" dirty="0">
                <a:latin typeface="Arial"/>
                <a:cs typeface="Arial"/>
              </a:rPr>
              <a:t>is a </a:t>
            </a: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spc="-5" dirty="0">
                <a:latin typeface="Arial"/>
                <a:cs typeface="Arial"/>
              </a:rPr>
              <a:t>C/C++</a:t>
            </a:r>
            <a:r>
              <a:rPr sz="2800" spc="-2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keyword  meaning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55568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6800" y="5003130"/>
            <a:ext cx="4900295" cy="9067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b="1" spc="-5" dirty="0">
                <a:latin typeface="Courier New"/>
                <a:cs typeface="Courier New"/>
              </a:rPr>
              <a:t>add()</a:t>
            </a:r>
            <a:r>
              <a:rPr sz="2400" b="1" spc="-80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execute on the device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latin typeface="Courier New"/>
                <a:cs typeface="Courier New"/>
              </a:rPr>
              <a:t>add()</a:t>
            </a:r>
            <a:r>
              <a:rPr sz="2400" b="1" spc="-8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will be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called from the host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7400" y="2478370"/>
            <a:ext cx="64008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*c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*a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579" y="554320"/>
            <a:ext cx="5613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Addition on </a:t>
            </a:r>
            <a:r>
              <a:rPr spc="-10" dirty="0"/>
              <a:t>the</a:t>
            </a:r>
            <a:r>
              <a:rPr spc="-60" dirty="0"/>
              <a:t> </a:t>
            </a:r>
            <a:r>
              <a:rPr spc="-5" dirty="0"/>
              <a:t>Device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6431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Note the use of pointers for the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2843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5183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4158580"/>
            <a:ext cx="847725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runs </a:t>
            </a:r>
            <a:r>
              <a:rPr sz="2800" spc="-5" dirty="0">
                <a:latin typeface="Arial"/>
                <a:cs typeface="Arial"/>
              </a:rPr>
              <a:t>on the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device</a:t>
            </a:r>
            <a:r>
              <a:rPr sz="2800" dirty="0">
                <a:latin typeface="Arial"/>
                <a:cs typeface="Arial"/>
              </a:rPr>
              <a:t>, so </a:t>
            </a:r>
            <a:r>
              <a:rPr sz="2800" i="1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i="1" dirty="0">
                <a:latin typeface="Arial"/>
                <a:cs typeface="Arial"/>
              </a:rPr>
              <a:t>b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c </a:t>
            </a:r>
            <a:r>
              <a:rPr sz="2800" spc="-5" dirty="0">
                <a:latin typeface="Arial"/>
                <a:cs typeface="Arial"/>
              </a:rPr>
              <a:t>must point </a:t>
            </a:r>
            <a:r>
              <a:rPr sz="2800" dirty="0">
                <a:latin typeface="Arial"/>
                <a:cs typeface="Arial"/>
              </a:rPr>
              <a:t>to 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device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00" spc="-25" dirty="0">
                <a:latin typeface="Arial"/>
                <a:cs typeface="Arial"/>
              </a:rPr>
              <a:t>We </a:t>
            </a: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allocate memory on the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GPU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7400" y="2478370"/>
            <a:ext cx="64008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*c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*a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6320" y="554320"/>
            <a:ext cx="5460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Memory</a:t>
            </a:r>
            <a:r>
              <a:rPr spc="-70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645673"/>
            <a:ext cx="7280909" cy="9613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5" dirty="0">
                <a:latin typeface="Arial"/>
                <a:cs typeface="Arial"/>
              </a:rPr>
              <a:t>Host and device memory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5" dirty="0">
                <a:latin typeface="Arial"/>
                <a:cs typeface="Arial"/>
              </a:rPr>
              <a:t>separate entities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20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Device </a:t>
            </a:r>
            <a:r>
              <a:rPr sz="2400" spc="-5" dirty="0">
                <a:latin typeface="Arial"/>
                <a:cs typeface="Arial"/>
              </a:rPr>
              <a:t>pointers </a:t>
            </a:r>
            <a:r>
              <a:rPr sz="2400" spc="-10" dirty="0">
                <a:latin typeface="Arial"/>
                <a:cs typeface="Arial"/>
              </a:rPr>
              <a:t>point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GPU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989" y="2600290"/>
            <a:ext cx="4554855" cy="7010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6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May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passed </a:t>
            </a:r>
            <a:r>
              <a:rPr sz="2000" spc="-5" dirty="0">
                <a:latin typeface="Arial"/>
                <a:cs typeface="Arial"/>
              </a:rPr>
              <a:t>to/from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6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May </a:t>
            </a:r>
            <a:r>
              <a:rPr sz="2000" b="1" dirty="0">
                <a:latin typeface="Arial"/>
                <a:cs typeface="Arial"/>
              </a:rPr>
              <a:t>not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dereferenced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33279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303870"/>
            <a:ext cx="481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Host </a:t>
            </a:r>
            <a:r>
              <a:rPr sz="2400" spc="-5" dirty="0">
                <a:latin typeface="Arial"/>
                <a:cs typeface="Arial"/>
              </a:rPr>
              <a:t>pointers </a:t>
            </a:r>
            <a:r>
              <a:rPr sz="2400" spc="-10" dirty="0">
                <a:latin typeface="Arial"/>
                <a:cs typeface="Arial"/>
              </a:rPr>
              <a:t>point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CPU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0989" y="3688679"/>
            <a:ext cx="4811395" cy="7010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6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May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passed </a:t>
            </a:r>
            <a:r>
              <a:rPr sz="2000" spc="-5" dirty="0">
                <a:latin typeface="Arial"/>
                <a:cs typeface="Arial"/>
              </a:rPr>
              <a:t>to/from </a:t>
            </a:r>
            <a:r>
              <a:rPr sz="2000" dirty="0">
                <a:latin typeface="Arial"/>
                <a:cs typeface="Arial"/>
              </a:rPr>
              <a:t>device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6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May </a:t>
            </a:r>
            <a:r>
              <a:rPr sz="2000" b="1" dirty="0">
                <a:latin typeface="Arial"/>
                <a:cs typeface="Arial"/>
              </a:rPr>
              <a:t>not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dereferenced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device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4976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4388449"/>
            <a:ext cx="73126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Simple </a:t>
            </a:r>
            <a:r>
              <a:rPr sz="2800" spc="-10" dirty="0">
                <a:latin typeface="Arial"/>
                <a:cs typeface="Arial"/>
              </a:rPr>
              <a:t>CUDA API </a:t>
            </a:r>
            <a:r>
              <a:rPr sz="2800" spc="-5" dirty="0">
                <a:latin typeface="Arial"/>
                <a:cs typeface="Arial"/>
              </a:rPr>
              <a:t>for handling device</a:t>
            </a:r>
            <a:r>
              <a:rPr sz="2800" spc="-3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00" y="53587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6800" y="4805010"/>
            <a:ext cx="8472170" cy="9067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b="1" spc="-5" dirty="0">
                <a:latin typeface="Courier New"/>
                <a:cs typeface="Courier New"/>
              </a:rPr>
              <a:t>cudaMalloc()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Courier New"/>
                <a:cs typeface="Courier New"/>
              </a:rPr>
              <a:t>cudaFree()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cudaMemcpy()</a:t>
            </a:r>
            <a:endParaRPr sz="2400">
              <a:latin typeface="Courier New"/>
              <a:cs typeface="Courier New"/>
            </a:endParaRPr>
          </a:p>
          <a:p>
            <a:pPr marL="300990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Arial"/>
                <a:cs typeface="Arial"/>
              </a:rPr>
              <a:t>Similar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-5" dirty="0">
                <a:latin typeface="Arial"/>
                <a:cs typeface="Arial"/>
              </a:rPr>
              <a:t>equivalents </a:t>
            </a:r>
            <a:r>
              <a:rPr sz="2400" b="1" spc="-5" dirty="0">
                <a:latin typeface="Courier New"/>
                <a:cs typeface="Courier New"/>
              </a:rPr>
              <a:t>malloc()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b="1" spc="-5" dirty="0">
                <a:latin typeface="Courier New"/>
                <a:cs typeface="Courier New"/>
              </a:rPr>
              <a:t>free()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memcpy()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83832" y="3532929"/>
            <a:ext cx="981628" cy="805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4636" y="2383424"/>
            <a:ext cx="1176448" cy="79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69509"/>
            <a:ext cx="7946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0010" algn="l"/>
              </a:tabLst>
            </a:pPr>
            <a:r>
              <a:rPr spc="-10" dirty="0"/>
              <a:t>Addition</a:t>
            </a:r>
            <a:r>
              <a:rPr spc="-5" dirty="0"/>
              <a:t> on</a:t>
            </a:r>
            <a:r>
              <a:rPr spc="10" dirty="0"/>
              <a:t> </a:t>
            </a:r>
            <a:r>
              <a:rPr dirty="0"/>
              <a:t>the	</a:t>
            </a:r>
            <a:r>
              <a:rPr spc="-5" dirty="0"/>
              <a:t>Device:</a:t>
            </a:r>
            <a:r>
              <a:rPr spc="20" dirty="0"/>
              <a:t> </a:t>
            </a:r>
            <a:r>
              <a:rPr b="1" spc="-5" dirty="0">
                <a:latin typeface="Courier New"/>
                <a:cs typeface="Courier New"/>
              </a:rPr>
              <a:t>main()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991200"/>
            <a:ext cx="8458200" cy="6096000"/>
          </a:xfrm>
          <a:custGeom>
            <a:avLst/>
            <a:gdLst/>
            <a:ahLst/>
            <a:cxnLst/>
            <a:rect l="l" t="t" r="r" b="b"/>
            <a:pathLst>
              <a:path w="8458200" h="6096000">
                <a:moveTo>
                  <a:pt x="8458200" y="0"/>
                </a:moveTo>
                <a:lnTo>
                  <a:pt x="0" y="0"/>
                </a:lnTo>
                <a:lnTo>
                  <a:pt x="0" y="6096000"/>
                </a:lnTo>
                <a:lnTo>
                  <a:pt x="8458200" y="6096000"/>
                </a:lnTo>
                <a:lnTo>
                  <a:pt x="8458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991200"/>
            <a:ext cx="8458200" cy="6096000"/>
          </a:xfrm>
          <a:custGeom>
            <a:avLst/>
            <a:gdLst/>
            <a:ahLst/>
            <a:cxnLst/>
            <a:rect l="l" t="t" r="r" b="b"/>
            <a:pathLst>
              <a:path w="8458200" h="6096000">
                <a:moveTo>
                  <a:pt x="4229100" y="6096000"/>
                </a:moveTo>
                <a:lnTo>
                  <a:pt x="0" y="6096000"/>
                </a:lnTo>
                <a:lnTo>
                  <a:pt x="0" y="0"/>
                </a:lnTo>
                <a:lnTo>
                  <a:pt x="8458200" y="0"/>
                </a:lnTo>
                <a:lnTo>
                  <a:pt x="8458200" y="6096000"/>
                </a:lnTo>
                <a:lnTo>
                  <a:pt x="4229100" y="609600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580" y="1141060"/>
            <a:ext cx="3362960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/* </a:t>
            </a:r>
            <a:r>
              <a:rPr sz="1800" spc="-10" dirty="0">
                <a:latin typeface="Arial"/>
                <a:cs typeface="Arial"/>
              </a:rPr>
              <a:t>cuda-vecadd0.cu 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a, b,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*d_a, *d_b,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*d_c;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6500" y="1638899"/>
            <a:ext cx="41402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/* host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spc="-5" dirty="0">
                <a:latin typeface="Courier New"/>
                <a:cs typeface="Courier New"/>
              </a:rPr>
              <a:t>/* device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4580" y="2157060"/>
            <a:ext cx="7340600" cy="470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const size_t </a:t>
            </a:r>
            <a:r>
              <a:rPr sz="1800" spc="-5" dirty="0">
                <a:latin typeface="Courier New"/>
                <a:cs typeface="Courier New"/>
              </a:rPr>
              <a:t>size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sizeof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  <a:p>
            <a:pPr marL="469900" marR="142240">
              <a:lnSpc>
                <a:spcPct val="94600"/>
              </a:lnSpc>
              <a:spcBef>
                <a:spcPts val="55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Allocate space for device copies of a, b, </a:t>
            </a:r>
            <a:r>
              <a:rPr sz="1800" b="1" i="1" dirty="0">
                <a:solidFill>
                  <a:srgbClr val="0000FF"/>
                </a:solidFill>
                <a:latin typeface="Courier New"/>
                <a:cs typeface="Courier New"/>
              </a:rPr>
              <a:t>c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  </a:t>
            </a:r>
            <a:r>
              <a:rPr sz="1800" spc="-5" dirty="0">
                <a:latin typeface="Courier New"/>
                <a:cs typeface="Courier New"/>
              </a:rPr>
              <a:t>cudaMalloc((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**)&amp;d_a, size);  cudaMalloc((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**)&amp;d_b, size);  cudaMalloc((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**)&amp;d_c,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size);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198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Setup input values</a:t>
            </a:r>
            <a:r>
              <a:rPr sz="1800" b="1" i="1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a = </a:t>
            </a:r>
            <a:r>
              <a:rPr sz="1800" spc="-5" dirty="0">
                <a:latin typeface="Courier New"/>
                <a:cs typeface="Courier New"/>
              </a:rPr>
              <a:t>2; </a:t>
            </a:r>
            <a:r>
              <a:rPr sz="1800" dirty="0">
                <a:latin typeface="Courier New"/>
                <a:cs typeface="Courier New"/>
              </a:rPr>
              <a:t>b =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7;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inputs to device</a:t>
            </a:r>
            <a:r>
              <a:rPr sz="1800" b="1" i="1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 marR="5080">
              <a:lnSpc>
                <a:spcPts val="2039"/>
              </a:lnSpc>
              <a:spcBef>
                <a:spcPts val="110"/>
              </a:spcBef>
            </a:pPr>
            <a:r>
              <a:rPr sz="1800" spc="-5" dirty="0">
                <a:latin typeface="Courier New"/>
                <a:cs typeface="Courier New"/>
              </a:rPr>
              <a:t>cudaMemcpy(d_a, &amp;a, size, cudaMemcpyHostToDevice);  cudaMemcpy(d_b, &amp;b, size,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cudaMemcpyHostToDevice);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193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Launch add() kernel on GPU</a:t>
            </a:r>
            <a:r>
              <a:rPr sz="1800" b="1" i="1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add&lt;&lt;&lt;1,1&gt;&gt;&gt;(d_a, d_b,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d_c);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result back to host</a:t>
            </a:r>
            <a:r>
              <a:rPr sz="1800" b="1" i="1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cudaMemcpy(&amp;c, d_c, size,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cudaMemcpyDeviceToHost);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45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Cleanup</a:t>
            </a:r>
            <a:r>
              <a:rPr sz="1800" b="1" i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 marR="828040">
              <a:lnSpc>
                <a:spcPts val="2039"/>
              </a:lnSpc>
              <a:spcBef>
                <a:spcPts val="110"/>
              </a:spcBef>
            </a:pPr>
            <a:r>
              <a:rPr sz="1800" spc="-5" dirty="0">
                <a:latin typeface="Courier New"/>
                <a:cs typeface="Courier New"/>
              </a:rPr>
              <a:t>cudaFree(d_a); cudaFree(d_b); cudaFree(d_c);  return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310" y="554320"/>
            <a:ext cx="6888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Coordinating Host </a:t>
            </a:r>
            <a:r>
              <a:rPr dirty="0"/>
              <a:t>&amp;</a:t>
            </a:r>
            <a:r>
              <a:rPr spc="-75" dirty="0"/>
              <a:t> </a:t>
            </a:r>
            <a:r>
              <a:rPr spc="-5" dirty="0"/>
              <a:t>Device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336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45673"/>
            <a:ext cx="7760334" cy="18262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5" dirty="0">
                <a:latin typeface="Arial"/>
                <a:cs typeface="Arial"/>
              </a:rPr>
              <a:t>Kernel launches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asynchronous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20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Control returns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the CPU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immediately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3120"/>
              </a:lnSpc>
              <a:spcBef>
                <a:spcPts val="635"/>
              </a:spcBef>
            </a:pPr>
            <a:r>
              <a:rPr sz="2800" spc="-5" dirty="0">
                <a:latin typeface="Arial"/>
                <a:cs typeface="Arial"/>
              </a:rPr>
              <a:t>CPU needs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synchronize </a:t>
            </a:r>
            <a:r>
              <a:rPr sz="2800" spc="-5" dirty="0">
                <a:latin typeface="Arial"/>
                <a:cs typeface="Arial"/>
              </a:rPr>
              <a:t>before consuming the  results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58153" y="3697253"/>
          <a:ext cx="9309100" cy="2098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cudaMemcpy()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5715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92405" marR="530860">
                        <a:lnSpc>
                          <a:spcPct val="83500"/>
                        </a:lnSpc>
                        <a:spcBef>
                          <a:spcPts val="815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Blocks the CPU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until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copy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complete Copy 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begins when all preceding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CUDA calls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have 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completed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cudaMemcpyAsync()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397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Asynchronous, does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block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CPU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69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000" b="1" spc="-5" dirty="0">
                          <a:latin typeface="Courier New"/>
                          <a:cs typeface="Courier New"/>
                        </a:rPr>
                        <a:t>cudaDeviceSynchronize()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6383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192405" marR="210185">
                        <a:lnSpc>
                          <a:spcPts val="2000"/>
                        </a:lnSpc>
                        <a:spcBef>
                          <a:spcPts val="66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Blocks the CPU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until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all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preceding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CUDA calls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have 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completed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6159" y="554320"/>
            <a:ext cx="2942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</a:t>
            </a:r>
            <a:r>
              <a:rPr spc="-10" dirty="0"/>
              <a:t>o</a:t>
            </a:r>
            <a:r>
              <a:rPr spc="-5" dirty="0"/>
              <a:t>du</a:t>
            </a:r>
            <a:r>
              <a:rPr dirty="0"/>
              <a:t>c</a:t>
            </a:r>
            <a:r>
              <a:rPr spc="-5" dirty="0"/>
              <a:t>t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82432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59140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080" y="1727800"/>
            <a:ext cx="8340090" cy="15087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710"/>
              </a:lnSpc>
              <a:spcBef>
                <a:spcPts val="360"/>
              </a:spcBef>
            </a:pPr>
            <a:r>
              <a:rPr sz="2400" spc="5" dirty="0">
                <a:latin typeface="Arial"/>
                <a:cs typeface="Arial"/>
              </a:rPr>
              <a:t>Manycore </a:t>
            </a:r>
            <a:r>
              <a:rPr sz="2400" spc="15" dirty="0">
                <a:latin typeface="Arial"/>
                <a:cs typeface="Arial"/>
              </a:rPr>
              <a:t>GPUs </a:t>
            </a:r>
            <a:r>
              <a:rPr sz="2400" spc="5" dirty="0">
                <a:latin typeface="Arial"/>
                <a:cs typeface="Arial"/>
              </a:rPr>
              <a:t>(Graphics Processing Units) are available in  almost </a:t>
            </a:r>
            <a:r>
              <a:rPr sz="2400" dirty="0">
                <a:latin typeface="Arial"/>
                <a:cs typeface="Arial"/>
              </a:rPr>
              <a:t>all </a:t>
            </a:r>
            <a:r>
              <a:rPr sz="2400" spc="5" dirty="0">
                <a:latin typeface="Arial"/>
                <a:cs typeface="Arial"/>
              </a:rPr>
              <a:t>current hardware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platforms</a:t>
            </a:r>
            <a:endParaRPr sz="2400">
              <a:latin typeface="Arial"/>
              <a:cs typeface="Arial"/>
            </a:endParaRPr>
          </a:p>
          <a:p>
            <a:pPr marL="12700" marR="10160">
              <a:lnSpc>
                <a:spcPts val="2720"/>
              </a:lnSpc>
              <a:spcBef>
                <a:spcPts val="610"/>
              </a:spcBef>
            </a:pPr>
            <a:r>
              <a:rPr sz="2400" spc="-15" dirty="0">
                <a:latin typeface="Arial"/>
                <a:cs typeface="Arial"/>
              </a:rPr>
              <a:t>Originally, </a:t>
            </a:r>
            <a:r>
              <a:rPr sz="2400" spc="5" dirty="0">
                <a:latin typeface="Arial"/>
                <a:cs typeface="Arial"/>
              </a:rPr>
              <a:t>these processors have </a:t>
            </a:r>
            <a:r>
              <a:rPr sz="2400" spc="10" dirty="0">
                <a:latin typeface="Arial"/>
                <a:cs typeface="Arial"/>
              </a:rPr>
              <a:t>been </a:t>
            </a:r>
            <a:r>
              <a:rPr sz="2400" spc="5" dirty="0">
                <a:latin typeface="Arial"/>
                <a:cs typeface="Arial"/>
              </a:rPr>
              <a:t>designed for graphics  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539" y="3289899"/>
            <a:ext cx="13589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314790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5595" rIns="0" bIns="0" rtlCol="0">
            <a:spAutoFit/>
          </a:bodyPr>
          <a:lstStyle/>
          <a:p>
            <a:pPr marL="765175" marR="487680">
              <a:lnSpc>
                <a:spcPts val="2340"/>
              </a:lnSpc>
              <a:spcBef>
                <a:spcPts val="315"/>
              </a:spcBef>
            </a:pPr>
            <a:r>
              <a:rPr sz="2100" spc="-10" dirty="0"/>
              <a:t>Because of the </a:t>
            </a:r>
            <a:r>
              <a:rPr sz="2100" spc="-5" dirty="0"/>
              <a:t>high </a:t>
            </a:r>
            <a:r>
              <a:rPr sz="2100" spc="-10" dirty="0"/>
              <a:t>potential </a:t>
            </a:r>
            <a:r>
              <a:rPr sz="2100" spc="-5" dirty="0"/>
              <a:t>of </a:t>
            </a:r>
            <a:r>
              <a:rPr sz="2100" spc="-10" dirty="0"/>
              <a:t>data parallelism </a:t>
            </a:r>
            <a:r>
              <a:rPr sz="2100" spc="-5" dirty="0"/>
              <a:t>in </a:t>
            </a:r>
            <a:r>
              <a:rPr sz="2100" spc="-10" dirty="0"/>
              <a:t>graphics  applications, the design </a:t>
            </a:r>
            <a:r>
              <a:rPr sz="2100" spc="-5" dirty="0"/>
              <a:t>of </a:t>
            </a:r>
            <a:r>
              <a:rPr sz="2100" spc="-15" dirty="0"/>
              <a:t>GPU </a:t>
            </a:r>
            <a:r>
              <a:rPr sz="2100" spc="-10" dirty="0"/>
              <a:t>architectures relied </a:t>
            </a:r>
            <a:r>
              <a:rPr sz="2100" spc="-5" dirty="0"/>
              <a:t>on </a:t>
            </a:r>
            <a:r>
              <a:rPr sz="2100" spc="-10" dirty="0"/>
              <a:t>specialized  processor</a:t>
            </a:r>
            <a:r>
              <a:rPr sz="2100" spc="-20" dirty="0"/>
              <a:t> </a:t>
            </a:r>
            <a:r>
              <a:rPr sz="2100" spc="-10" dirty="0"/>
              <a:t>cores</a:t>
            </a:r>
            <a:endParaRPr sz="2100"/>
          </a:p>
          <a:p>
            <a:pPr marL="389890" marR="5080">
              <a:lnSpc>
                <a:spcPts val="2710"/>
              </a:lnSpc>
              <a:spcBef>
                <a:spcPts val="505"/>
              </a:spcBef>
            </a:pPr>
            <a:r>
              <a:rPr spc="10" dirty="0"/>
              <a:t>In </a:t>
            </a:r>
            <a:r>
              <a:rPr spc="5" dirty="0"/>
              <a:t>addition </a:t>
            </a:r>
            <a:r>
              <a:rPr spc="10" dirty="0"/>
              <a:t>to </a:t>
            </a:r>
            <a:r>
              <a:rPr spc="5" dirty="0"/>
              <a:t>graphics processing, </a:t>
            </a:r>
            <a:r>
              <a:rPr spc="10" dirty="0"/>
              <a:t>GPUs </a:t>
            </a:r>
            <a:r>
              <a:rPr spc="5" dirty="0"/>
              <a:t>can also </a:t>
            </a:r>
            <a:r>
              <a:rPr spc="10" dirty="0"/>
              <a:t>be </a:t>
            </a:r>
            <a:r>
              <a:rPr spc="5" dirty="0"/>
              <a:t>employed  for general </a:t>
            </a:r>
            <a:r>
              <a:rPr dirty="0"/>
              <a:t>non-graphics </a:t>
            </a:r>
            <a:r>
              <a:rPr spc="5" dirty="0"/>
              <a:t>applications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8539" y="5013290"/>
            <a:ext cx="13589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dirty="0">
                <a:latin typeface="Arial"/>
                <a:cs typeface="Arial"/>
              </a:rPr>
              <a:t>–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5740999"/>
            <a:ext cx="13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0" dirty="0"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080" y="4991699"/>
            <a:ext cx="8425815" cy="17386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87985" marR="187325">
              <a:lnSpc>
                <a:spcPts val="2340"/>
              </a:lnSpc>
              <a:spcBef>
                <a:spcPts val="315"/>
              </a:spcBef>
            </a:pPr>
            <a:r>
              <a:rPr sz="2100" spc="-15" dirty="0">
                <a:latin typeface="Arial"/>
                <a:cs typeface="Arial"/>
              </a:rPr>
              <a:t>If </a:t>
            </a:r>
            <a:r>
              <a:rPr sz="2100" spc="-10" dirty="0">
                <a:latin typeface="Arial"/>
                <a:cs typeface="Arial"/>
              </a:rPr>
              <a:t>data parallelism </a:t>
            </a:r>
            <a:r>
              <a:rPr sz="2100" spc="-5" dirty="0">
                <a:latin typeface="Arial"/>
                <a:cs typeface="Arial"/>
              </a:rPr>
              <a:t>is </a:t>
            </a:r>
            <a:r>
              <a:rPr sz="2100" spc="-10" dirty="0">
                <a:latin typeface="Arial"/>
                <a:cs typeface="Arial"/>
              </a:rPr>
              <a:t>large enough to fully utilize the </a:t>
            </a:r>
            <a:r>
              <a:rPr sz="2100" spc="-5" dirty="0">
                <a:latin typeface="Arial"/>
                <a:cs typeface="Arial"/>
              </a:rPr>
              <a:t>high </a:t>
            </a:r>
            <a:r>
              <a:rPr sz="2100" spc="-10" dirty="0">
                <a:latin typeface="Arial"/>
                <a:cs typeface="Arial"/>
              </a:rPr>
              <a:t>number of  compute cores </a:t>
            </a:r>
            <a:r>
              <a:rPr sz="2100" spc="-5" dirty="0">
                <a:latin typeface="Arial"/>
                <a:cs typeface="Arial"/>
              </a:rPr>
              <a:t>in </a:t>
            </a:r>
            <a:r>
              <a:rPr sz="2100" spc="-10" dirty="0">
                <a:latin typeface="Arial"/>
                <a:cs typeface="Arial"/>
              </a:rPr>
              <a:t>a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GPU</a:t>
            </a:r>
            <a:endParaRPr sz="2100">
              <a:latin typeface="Arial"/>
              <a:cs typeface="Arial"/>
            </a:endParaRPr>
          </a:p>
          <a:p>
            <a:pPr marL="12700" marR="5080" algn="just">
              <a:lnSpc>
                <a:spcPct val="94300"/>
              </a:lnSpc>
              <a:spcBef>
                <a:spcPts val="439"/>
              </a:spcBef>
            </a:pPr>
            <a:r>
              <a:rPr sz="2400" spc="1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trend </a:t>
            </a:r>
            <a:r>
              <a:rPr sz="2400" spc="10" dirty="0">
                <a:latin typeface="Arial"/>
                <a:cs typeface="Arial"/>
              </a:rPr>
              <a:t>to use </a:t>
            </a:r>
            <a:r>
              <a:rPr sz="2400" spc="15" dirty="0">
                <a:latin typeface="Arial"/>
                <a:cs typeface="Arial"/>
              </a:rPr>
              <a:t>GPUs </a:t>
            </a:r>
            <a:r>
              <a:rPr sz="2400" spc="5" dirty="0">
                <a:latin typeface="Arial"/>
                <a:cs typeface="Arial"/>
              </a:rPr>
              <a:t>for general numerical applications has  inspired </a:t>
            </a:r>
            <a:r>
              <a:rPr sz="2400" spc="20" dirty="0">
                <a:latin typeface="Arial"/>
                <a:cs typeface="Arial"/>
              </a:rPr>
              <a:t>GPU </a:t>
            </a:r>
            <a:r>
              <a:rPr sz="2400" spc="5" dirty="0">
                <a:latin typeface="Arial"/>
                <a:cs typeface="Arial"/>
              </a:rPr>
              <a:t>manufacturers, </a:t>
            </a:r>
            <a:r>
              <a:rPr sz="2400" spc="10" dirty="0">
                <a:latin typeface="Arial"/>
                <a:cs typeface="Arial"/>
              </a:rPr>
              <a:t>such as NVIDIA, to </a:t>
            </a:r>
            <a:r>
              <a:rPr sz="2400" spc="5" dirty="0">
                <a:latin typeface="Arial"/>
                <a:cs typeface="Arial"/>
              </a:rPr>
              <a:t>develop the  programming environment </a:t>
            </a:r>
            <a:r>
              <a:rPr sz="2400" spc="15" dirty="0">
                <a:latin typeface="Arial"/>
                <a:cs typeface="Arial"/>
              </a:rPr>
              <a:t>CUDA </a:t>
            </a:r>
            <a:r>
              <a:rPr sz="2400" spc="10" dirty="0">
                <a:latin typeface="Arial"/>
                <a:cs typeface="Arial"/>
              </a:rPr>
              <a:t>and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OpenCL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6450" y="2949540"/>
            <a:ext cx="3384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Running in</a:t>
            </a:r>
            <a:r>
              <a:rPr sz="3200" spc="-4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parallel</a:t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2743800"/>
            <a:ext cx="3200400" cy="624840"/>
          </a:xfrm>
          <a:custGeom>
            <a:avLst/>
            <a:gdLst/>
            <a:ahLst/>
            <a:cxnLst/>
            <a:rect l="l" t="t" r="r" b="b"/>
            <a:pathLst>
              <a:path w="3200400" h="624839">
                <a:moveTo>
                  <a:pt x="3200400" y="0"/>
                </a:moveTo>
                <a:lnTo>
                  <a:pt x="0" y="0"/>
                </a:lnTo>
                <a:lnTo>
                  <a:pt x="0" y="624839"/>
                </a:lnTo>
                <a:lnTo>
                  <a:pt x="3200400" y="624839"/>
                </a:lnTo>
                <a:lnTo>
                  <a:pt x="32004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9000" y="2743800"/>
            <a:ext cx="3200400" cy="624840"/>
          </a:xfrm>
          <a:custGeom>
            <a:avLst/>
            <a:gdLst/>
            <a:ahLst/>
            <a:cxnLst/>
            <a:rect l="l" t="t" r="r" b="b"/>
            <a:pathLst>
              <a:path w="3200400" h="624839">
                <a:moveTo>
                  <a:pt x="1600200" y="624839"/>
                </a:moveTo>
                <a:lnTo>
                  <a:pt x="0" y="624839"/>
                </a:lnTo>
                <a:lnTo>
                  <a:pt x="0" y="0"/>
                </a:lnTo>
                <a:lnTo>
                  <a:pt x="3200400" y="0"/>
                </a:lnTo>
                <a:lnTo>
                  <a:pt x="3200400" y="624839"/>
                </a:lnTo>
                <a:lnTo>
                  <a:pt x="1600200" y="62483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02889" y="554320"/>
            <a:ext cx="4465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0165" algn="l"/>
              </a:tabLst>
            </a:pPr>
            <a:r>
              <a:rPr dirty="0"/>
              <a:t>Mov</a:t>
            </a:r>
            <a:r>
              <a:rPr spc="-5" dirty="0"/>
              <a:t>in</a:t>
            </a:r>
            <a:r>
              <a:rPr dirty="0"/>
              <a:t>g</a:t>
            </a:r>
            <a:r>
              <a:rPr spc="-10" dirty="0"/>
              <a:t> </a:t>
            </a:r>
            <a:r>
              <a:rPr spc="5" dirty="0"/>
              <a:t>t</a:t>
            </a:r>
            <a:r>
              <a:rPr dirty="0"/>
              <a:t>o	P</a:t>
            </a:r>
            <a:r>
              <a:rPr spc="-5" dirty="0"/>
              <a:t>a</a:t>
            </a:r>
            <a:r>
              <a:rPr spc="-10" dirty="0"/>
              <a:t>r</a:t>
            </a:r>
            <a:r>
              <a:rPr spc="-5" dirty="0"/>
              <a:t>allel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645673"/>
            <a:ext cx="7087870" cy="15303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10" dirty="0">
                <a:latin typeface="Arial"/>
                <a:cs typeface="Arial"/>
              </a:rPr>
              <a:t>GPU </a:t>
            </a:r>
            <a:r>
              <a:rPr sz="2800" spc="-5" dirty="0">
                <a:latin typeface="Arial"/>
                <a:cs typeface="Arial"/>
              </a:rPr>
              <a:t>computing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about massive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parallelism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20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So how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we run code in parallel on 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device?</a:t>
            </a:r>
            <a:endParaRPr sz="2400">
              <a:latin typeface="Arial"/>
              <a:cs typeface="Arial"/>
            </a:endParaRPr>
          </a:p>
          <a:p>
            <a:pPr marL="2688590">
              <a:lnSpc>
                <a:spcPct val="100000"/>
              </a:lnSpc>
              <a:spcBef>
                <a:spcPts val="2320"/>
              </a:spcBef>
            </a:pPr>
            <a:r>
              <a:rPr sz="1800" spc="-5" dirty="0">
                <a:latin typeface="Courier New"/>
                <a:cs typeface="Courier New"/>
              </a:rPr>
              <a:t>add&lt;&lt;&lt;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800" spc="-5" dirty="0">
                <a:latin typeface="Courier New"/>
                <a:cs typeface="Courier New"/>
              </a:rPr>
              <a:t>, </a:t>
            </a:r>
            <a:r>
              <a:rPr sz="1800" dirty="0">
                <a:latin typeface="Courier New"/>
                <a:cs typeface="Courier New"/>
              </a:rPr>
              <a:t>1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&gt;&gt;&gt;();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94598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0" y="3490560"/>
            <a:ext cx="3200400" cy="624840"/>
          </a:xfrm>
          <a:custGeom>
            <a:avLst/>
            <a:gdLst/>
            <a:ahLst/>
            <a:cxnLst/>
            <a:rect l="l" t="t" r="r" b="b"/>
            <a:pathLst>
              <a:path w="3200400" h="624839">
                <a:moveTo>
                  <a:pt x="3200400" y="0"/>
                </a:moveTo>
                <a:lnTo>
                  <a:pt x="0" y="0"/>
                </a:lnTo>
                <a:lnTo>
                  <a:pt x="0" y="624839"/>
                </a:lnTo>
                <a:lnTo>
                  <a:pt x="3200400" y="624839"/>
                </a:lnTo>
                <a:lnTo>
                  <a:pt x="32004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3490560"/>
            <a:ext cx="3200400" cy="624840"/>
          </a:xfrm>
          <a:custGeom>
            <a:avLst/>
            <a:gdLst/>
            <a:ahLst/>
            <a:cxnLst/>
            <a:rect l="l" t="t" r="r" b="b"/>
            <a:pathLst>
              <a:path w="3200400" h="624839">
                <a:moveTo>
                  <a:pt x="1600200" y="624839"/>
                </a:moveTo>
                <a:lnTo>
                  <a:pt x="0" y="624839"/>
                </a:lnTo>
                <a:lnTo>
                  <a:pt x="0" y="0"/>
                </a:lnTo>
                <a:lnTo>
                  <a:pt x="3200400" y="0"/>
                </a:lnTo>
                <a:lnTo>
                  <a:pt x="3200400" y="624839"/>
                </a:lnTo>
                <a:lnTo>
                  <a:pt x="1600200" y="62483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99179" y="3622640"/>
            <a:ext cx="2494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add&lt;&lt;&lt;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800" spc="-5" dirty="0">
                <a:latin typeface="Courier New"/>
                <a:cs typeface="Courier New"/>
              </a:rPr>
              <a:t>, </a:t>
            </a:r>
            <a:r>
              <a:rPr sz="1800" dirty="0">
                <a:latin typeface="Courier New"/>
                <a:cs typeface="Courier New"/>
              </a:rPr>
              <a:t>1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&gt;&gt;&gt;();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4390" y="3201000"/>
            <a:ext cx="0" cy="223520"/>
          </a:xfrm>
          <a:custGeom>
            <a:avLst/>
            <a:gdLst/>
            <a:ahLst/>
            <a:cxnLst/>
            <a:rect l="l" t="t" r="r" b="b"/>
            <a:pathLst>
              <a:path h="223520">
                <a:moveTo>
                  <a:pt x="0" y="0"/>
                </a:moveTo>
                <a:lnTo>
                  <a:pt x="0" y="223519"/>
                </a:lnTo>
              </a:path>
            </a:pathLst>
          </a:custGeom>
          <a:ln w="366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3109" y="3414360"/>
            <a:ext cx="162560" cy="243840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162560" y="0"/>
                </a:moveTo>
                <a:lnTo>
                  <a:pt x="0" y="0"/>
                </a:lnTo>
                <a:lnTo>
                  <a:pt x="81279" y="243839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1800" y="3945220"/>
            <a:ext cx="1639570" cy="853440"/>
          </a:xfrm>
          <a:custGeom>
            <a:avLst/>
            <a:gdLst/>
            <a:ahLst/>
            <a:cxnLst/>
            <a:rect l="l" t="t" r="r" b="b"/>
            <a:pathLst>
              <a:path w="1639570" h="853439">
                <a:moveTo>
                  <a:pt x="1639570" y="0"/>
                </a:moveTo>
                <a:lnTo>
                  <a:pt x="934720" y="398780"/>
                </a:lnTo>
                <a:lnTo>
                  <a:pt x="265430" y="398780"/>
                </a:lnTo>
                <a:lnTo>
                  <a:pt x="199466" y="401684"/>
                </a:lnTo>
                <a:lnTo>
                  <a:pt x="137348" y="409739"/>
                </a:lnTo>
                <a:lnTo>
                  <a:pt x="82708" y="421957"/>
                </a:lnTo>
                <a:lnTo>
                  <a:pt x="39181" y="437350"/>
                </a:lnTo>
                <a:lnTo>
                  <a:pt x="0" y="473710"/>
                </a:lnTo>
                <a:lnTo>
                  <a:pt x="0" y="777240"/>
                </a:lnTo>
                <a:lnTo>
                  <a:pt x="39181" y="813928"/>
                </a:lnTo>
                <a:lnTo>
                  <a:pt x="82708" y="829627"/>
                </a:lnTo>
                <a:lnTo>
                  <a:pt x="137348" y="842151"/>
                </a:lnTo>
                <a:lnTo>
                  <a:pt x="199466" y="850441"/>
                </a:lnTo>
                <a:lnTo>
                  <a:pt x="265430" y="853440"/>
                </a:lnTo>
                <a:lnTo>
                  <a:pt x="1334770" y="853440"/>
                </a:lnTo>
                <a:lnTo>
                  <a:pt x="1400292" y="850441"/>
                </a:lnTo>
                <a:lnTo>
                  <a:pt x="1462287" y="842151"/>
                </a:lnTo>
                <a:lnTo>
                  <a:pt x="1517015" y="829627"/>
                </a:lnTo>
                <a:lnTo>
                  <a:pt x="1560735" y="813928"/>
                </a:lnTo>
                <a:lnTo>
                  <a:pt x="1600200" y="777240"/>
                </a:lnTo>
                <a:lnTo>
                  <a:pt x="1600200" y="473710"/>
                </a:lnTo>
                <a:lnTo>
                  <a:pt x="1560735" y="437350"/>
                </a:lnTo>
                <a:lnTo>
                  <a:pt x="1517015" y="421957"/>
                </a:lnTo>
                <a:lnTo>
                  <a:pt x="1462287" y="409739"/>
                </a:lnTo>
                <a:lnTo>
                  <a:pt x="1400292" y="401684"/>
                </a:lnTo>
                <a:lnTo>
                  <a:pt x="1334770" y="398780"/>
                </a:lnTo>
                <a:lnTo>
                  <a:pt x="163957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3945220"/>
            <a:ext cx="1639570" cy="853440"/>
          </a:xfrm>
          <a:custGeom>
            <a:avLst/>
            <a:gdLst/>
            <a:ahLst/>
            <a:cxnLst/>
            <a:rect l="l" t="t" r="r" b="b"/>
            <a:pathLst>
              <a:path w="1639570" h="853439">
                <a:moveTo>
                  <a:pt x="265430" y="398780"/>
                </a:moveTo>
                <a:lnTo>
                  <a:pt x="199466" y="401684"/>
                </a:lnTo>
                <a:lnTo>
                  <a:pt x="137348" y="409739"/>
                </a:lnTo>
                <a:lnTo>
                  <a:pt x="82708" y="421957"/>
                </a:lnTo>
                <a:lnTo>
                  <a:pt x="39181" y="437350"/>
                </a:lnTo>
                <a:lnTo>
                  <a:pt x="0" y="473710"/>
                </a:lnTo>
                <a:lnTo>
                  <a:pt x="0" y="530860"/>
                </a:lnTo>
                <a:lnTo>
                  <a:pt x="0" y="588010"/>
                </a:lnTo>
                <a:lnTo>
                  <a:pt x="0" y="664210"/>
                </a:lnTo>
                <a:lnTo>
                  <a:pt x="0" y="721360"/>
                </a:lnTo>
                <a:lnTo>
                  <a:pt x="0" y="777240"/>
                </a:lnTo>
                <a:lnTo>
                  <a:pt x="10401" y="796113"/>
                </a:lnTo>
                <a:lnTo>
                  <a:pt x="82708" y="829627"/>
                </a:lnTo>
                <a:lnTo>
                  <a:pt x="137348" y="842151"/>
                </a:lnTo>
                <a:lnTo>
                  <a:pt x="199466" y="850441"/>
                </a:lnTo>
                <a:lnTo>
                  <a:pt x="265430" y="853440"/>
                </a:lnTo>
                <a:lnTo>
                  <a:pt x="464820" y="853440"/>
                </a:lnTo>
                <a:lnTo>
                  <a:pt x="664210" y="853440"/>
                </a:lnTo>
                <a:lnTo>
                  <a:pt x="934720" y="853440"/>
                </a:lnTo>
                <a:lnTo>
                  <a:pt x="1134110" y="853440"/>
                </a:lnTo>
                <a:lnTo>
                  <a:pt x="1334770" y="853440"/>
                </a:lnTo>
                <a:lnTo>
                  <a:pt x="1400292" y="850441"/>
                </a:lnTo>
                <a:lnTo>
                  <a:pt x="1462287" y="842151"/>
                </a:lnTo>
                <a:lnTo>
                  <a:pt x="1517015" y="829627"/>
                </a:lnTo>
                <a:lnTo>
                  <a:pt x="1560735" y="813928"/>
                </a:lnTo>
                <a:lnTo>
                  <a:pt x="1600200" y="777240"/>
                </a:lnTo>
                <a:lnTo>
                  <a:pt x="1600200" y="721360"/>
                </a:lnTo>
                <a:lnTo>
                  <a:pt x="1600200" y="664210"/>
                </a:lnTo>
                <a:lnTo>
                  <a:pt x="1600200" y="588010"/>
                </a:lnTo>
                <a:lnTo>
                  <a:pt x="1600200" y="530860"/>
                </a:lnTo>
                <a:lnTo>
                  <a:pt x="1600200" y="473710"/>
                </a:lnTo>
                <a:lnTo>
                  <a:pt x="1589710" y="454930"/>
                </a:lnTo>
                <a:lnTo>
                  <a:pt x="1517015" y="421957"/>
                </a:lnTo>
                <a:lnTo>
                  <a:pt x="1462287" y="409739"/>
                </a:lnTo>
                <a:lnTo>
                  <a:pt x="1400292" y="401684"/>
                </a:lnTo>
                <a:lnTo>
                  <a:pt x="1334770" y="398780"/>
                </a:lnTo>
                <a:lnTo>
                  <a:pt x="1639570" y="0"/>
                </a:lnTo>
                <a:lnTo>
                  <a:pt x="934720" y="398780"/>
                </a:lnTo>
                <a:lnTo>
                  <a:pt x="664210" y="398780"/>
                </a:lnTo>
                <a:lnTo>
                  <a:pt x="464820" y="398780"/>
                </a:lnTo>
                <a:lnTo>
                  <a:pt x="265430" y="39878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3969349"/>
            <a:ext cx="2743200" cy="830580"/>
          </a:xfrm>
          <a:custGeom>
            <a:avLst/>
            <a:gdLst/>
            <a:ahLst/>
            <a:cxnLst/>
            <a:rect l="l" t="t" r="r" b="b"/>
            <a:pathLst>
              <a:path w="2743200" h="830579">
                <a:moveTo>
                  <a:pt x="90170" y="0"/>
                </a:moveTo>
                <a:lnTo>
                  <a:pt x="455929" y="375919"/>
                </a:lnTo>
                <a:lnTo>
                  <a:pt x="387614" y="377023"/>
                </a:lnTo>
                <a:lnTo>
                  <a:pt x="320730" y="380177"/>
                </a:lnTo>
                <a:lnTo>
                  <a:pt x="256636" y="385144"/>
                </a:lnTo>
                <a:lnTo>
                  <a:pt x="196687" y="391688"/>
                </a:lnTo>
                <a:lnTo>
                  <a:pt x="142239" y="399573"/>
                </a:lnTo>
                <a:lnTo>
                  <a:pt x="94650" y="408564"/>
                </a:lnTo>
                <a:lnTo>
                  <a:pt x="55275" y="418423"/>
                </a:lnTo>
                <a:lnTo>
                  <a:pt x="6593" y="439802"/>
                </a:lnTo>
                <a:lnTo>
                  <a:pt x="0" y="450850"/>
                </a:lnTo>
                <a:lnTo>
                  <a:pt x="0" y="755650"/>
                </a:lnTo>
                <a:lnTo>
                  <a:pt x="55275" y="788076"/>
                </a:lnTo>
                <a:lnTo>
                  <a:pt x="94650" y="797935"/>
                </a:lnTo>
                <a:lnTo>
                  <a:pt x="142239" y="806926"/>
                </a:lnTo>
                <a:lnTo>
                  <a:pt x="196687" y="814811"/>
                </a:lnTo>
                <a:lnTo>
                  <a:pt x="256636" y="821355"/>
                </a:lnTo>
                <a:lnTo>
                  <a:pt x="320730" y="826322"/>
                </a:lnTo>
                <a:lnTo>
                  <a:pt x="387614" y="829476"/>
                </a:lnTo>
                <a:lnTo>
                  <a:pt x="455929" y="830579"/>
                </a:lnTo>
                <a:lnTo>
                  <a:pt x="2287270" y="830579"/>
                </a:lnTo>
                <a:lnTo>
                  <a:pt x="2355585" y="829476"/>
                </a:lnTo>
                <a:lnTo>
                  <a:pt x="2422469" y="826322"/>
                </a:lnTo>
                <a:lnTo>
                  <a:pt x="2486563" y="821355"/>
                </a:lnTo>
                <a:lnTo>
                  <a:pt x="2546512" y="814811"/>
                </a:lnTo>
                <a:lnTo>
                  <a:pt x="2600959" y="806926"/>
                </a:lnTo>
                <a:lnTo>
                  <a:pt x="2648549" y="797935"/>
                </a:lnTo>
                <a:lnTo>
                  <a:pt x="2687924" y="788076"/>
                </a:lnTo>
                <a:lnTo>
                  <a:pt x="2736606" y="766697"/>
                </a:lnTo>
                <a:lnTo>
                  <a:pt x="2743200" y="755650"/>
                </a:lnTo>
                <a:lnTo>
                  <a:pt x="2743200" y="450850"/>
                </a:lnTo>
                <a:lnTo>
                  <a:pt x="2687924" y="418423"/>
                </a:lnTo>
                <a:lnTo>
                  <a:pt x="2648549" y="408564"/>
                </a:lnTo>
                <a:lnTo>
                  <a:pt x="2600959" y="399573"/>
                </a:lnTo>
                <a:lnTo>
                  <a:pt x="2546512" y="391688"/>
                </a:lnTo>
                <a:lnTo>
                  <a:pt x="2486563" y="385144"/>
                </a:lnTo>
                <a:lnTo>
                  <a:pt x="2422469" y="380177"/>
                </a:lnTo>
                <a:lnTo>
                  <a:pt x="2355585" y="377023"/>
                </a:lnTo>
                <a:lnTo>
                  <a:pt x="2287270" y="375919"/>
                </a:lnTo>
                <a:lnTo>
                  <a:pt x="1139189" y="375919"/>
                </a:lnTo>
                <a:lnTo>
                  <a:pt x="9017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3969349"/>
            <a:ext cx="2743200" cy="830580"/>
          </a:xfrm>
          <a:custGeom>
            <a:avLst/>
            <a:gdLst/>
            <a:ahLst/>
            <a:cxnLst/>
            <a:rect l="l" t="t" r="r" b="b"/>
            <a:pathLst>
              <a:path w="2743200" h="830579">
                <a:moveTo>
                  <a:pt x="455929" y="375919"/>
                </a:moveTo>
                <a:lnTo>
                  <a:pt x="387614" y="377023"/>
                </a:lnTo>
                <a:lnTo>
                  <a:pt x="320730" y="380177"/>
                </a:lnTo>
                <a:lnTo>
                  <a:pt x="256636" y="385144"/>
                </a:lnTo>
                <a:lnTo>
                  <a:pt x="196687" y="391688"/>
                </a:lnTo>
                <a:lnTo>
                  <a:pt x="142239" y="399573"/>
                </a:lnTo>
                <a:lnTo>
                  <a:pt x="94650" y="408564"/>
                </a:lnTo>
                <a:lnTo>
                  <a:pt x="55275" y="418423"/>
                </a:lnTo>
                <a:lnTo>
                  <a:pt x="6593" y="439802"/>
                </a:lnTo>
                <a:lnTo>
                  <a:pt x="0" y="450850"/>
                </a:lnTo>
                <a:lnTo>
                  <a:pt x="0" y="508000"/>
                </a:lnTo>
                <a:lnTo>
                  <a:pt x="0" y="565150"/>
                </a:lnTo>
                <a:lnTo>
                  <a:pt x="0" y="641350"/>
                </a:lnTo>
                <a:lnTo>
                  <a:pt x="0" y="698500"/>
                </a:lnTo>
                <a:lnTo>
                  <a:pt x="0" y="755650"/>
                </a:lnTo>
                <a:lnTo>
                  <a:pt x="6593" y="766697"/>
                </a:lnTo>
                <a:lnTo>
                  <a:pt x="55275" y="788076"/>
                </a:lnTo>
                <a:lnTo>
                  <a:pt x="94650" y="797935"/>
                </a:lnTo>
                <a:lnTo>
                  <a:pt x="142239" y="806926"/>
                </a:lnTo>
                <a:lnTo>
                  <a:pt x="196687" y="814811"/>
                </a:lnTo>
                <a:lnTo>
                  <a:pt x="256636" y="821355"/>
                </a:lnTo>
                <a:lnTo>
                  <a:pt x="320730" y="826322"/>
                </a:lnTo>
                <a:lnTo>
                  <a:pt x="387614" y="829476"/>
                </a:lnTo>
                <a:lnTo>
                  <a:pt x="455929" y="830579"/>
                </a:lnTo>
                <a:lnTo>
                  <a:pt x="797560" y="830579"/>
                </a:lnTo>
                <a:lnTo>
                  <a:pt x="1139189" y="830579"/>
                </a:lnTo>
                <a:lnTo>
                  <a:pt x="1604009" y="830579"/>
                </a:lnTo>
                <a:lnTo>
                  <a:pt x="1945640" y="830579"/>
                </a:lnTo>
                <a:lnTo>
                  <a:pt x="2287270" y="830579"/>
                </a:lnTo>
                <a:lnTo>
                  <a:pt x="2355585" y="829476"/>
                </a:lnTo>
                <a:lnTo>
                  <a:pt x="2422469" y="826322"/>
                </a:lnTo>
                <a:lnTo>
                  <a:pt x="2486563" y="821355"/>
                </a:lnTo>
                <a:lnTo>
                  <a:pt x="2546512" y="814811"/>
                </a:lnTo>
                <a:lnTo>
                  <a:pt x="2600959" y="806926"/>
                </a:lnTo>
                <a:lnTo>
                  <a:pt x="2648549" y="797935"/>
                </a:lnTo>
                <a:lnTo>
                  <a:pt x="2687924" y="788076"/>
                </a:lnTo>
                <a:lnTo>
                  <a:pt x="2736606" y="766697"/>
                </a:lnTo>
                <a:lnTo>
                  <a:pt x="2743200" y="755650"/>
                </a:lnTo>
                <a:lnTo>
                  <a:pt x="2743200" y="698500"/>
                </a:lnTo>
                <a:lnTo>
                  <a:pt x="2743200" y="641350"/>
                </a:lnTo>
                <a:lnTo>
                  <a:pt x="2743200" y="565150"/>
                </a:lnTo>
                <a:lnTo>
                  <a:pt x="2743200" y="508000"/>
                </a:lnTo>
                <a:lnTo>
                  <a:pt x="2743200" y="450850"/>
                </a:lnTo>
                <a:lnTo>
                  <a:pt x="2736606" y="439802"/>
                </a:lnTo>
                <a:lnTo>
                  <a:pt x="2687924" y="418423"/>
                </a:lnTo>
                <a:lnTo>
                  <a:pt x="2648549" y="408564"/>
                </a:lnTo>
                <a:lnTo>
                  <a:pt x="2600959" y="399573"/>
                </a:lnTo>
                <a:lnTo>
                  <a:pt x="2546512" y="391688"/>
                </a:lnTo>
                <a:lnTo>
                  <a:pt x="2486563" y="385144"/>
                </a:lnTo>
                <a:lnTo>
                  <a:pt x="2422469" y="380177"/>
                </a:lnTo>
                <a:lnTo>
                  <a:pt x="2355585" y="377023"/>
                </a:lnTo>
                <a:lnTo>
                  <a:pt x="2287270" y="375919"/>
                </a:lnTo>
                <a:lnTo>
                  <a:pt x="1945640" y="375919"/>
                </a:lnTo>
                <a:lnTo>
                  <a:pt x="1604009" y="375919"/>
                </a:lnTo>
                <a:lnTo>
                  <a:pt x="1139189" y="375919"/>
                </a:lnTo>
                <a:lnTo>
                  <a:pt x="90170" y="0"/>
                </a:lnTo>
                <a:lnTo>
                  <a:pt x="455929" y="375919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3289" y="4324768"/>
            <a:ext cx="8377555" cy="13760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302510">
              <a:lnSpc>
                <a:spcPct val="100000"/>
              </a:lnSpc>
              <a:spcBef>
                <a:spcPts val="780"/>
              </a:spcBef>
              <a:tabLst>
                <a:tab pos="4379595" algn="l"/>
              </a:tabLst>
            </a:pPr>
            <a:r>
              <a:rPr sz="1800" i="1" dirty="0">
                <a:latin typeface="Arial"/>
                <a:cs typeface="Arial"/>
              </a:rPr>
              <a:t>#</a:t>
            </a:r>
            <a:r>
              <a:rPr sz="1800" i="1" spc="-5" dirty="0">
                <a:latin typeface="Arial"/>
                <a:cs typeface="Arial"/>
              </a:rPr>
              <a:t> of blocks	</a:t>
            </a:r>
            <a:r>
              <a:rPr sz="1800" i="1" dirty="0">
                <a:latin typeface="Arial"/>
                <a:cs typeface="Arial"/>
              </a:rPr>
              <a:t># </a:t>
            </a:r>
            <a:r>
              <a:rPr sz="1800" i="1" spc="-5" dirty="0">
                <a:latin typeface="Arial"/>
                <a:cs typeface="Arial"/>
              </a:rPr>
              <a:t>of threads per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60"/>
              </a:spcBef>
            </a:pPr>
            <a:r>
              <a:rPr sz="2800" spc="-5" dirty="0">
                <a:latin typeface="Arial"/>
                <a:cs typeface="Arial"/>
              </a:rPr>
              <a:t>Instead of executing </a:t>
            </a: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85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once, </a:t>
            </a:r>
            <a:r>
              <a:rPr sz="2800" dirty="0">
                <a:latin typeface="Arial"/>
                <a:cs typeface="Arial"/>
              </a:rPr>
              <a:t>execute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times in  parallel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554320"/>
            <a:ext cx="7323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1335" algn="l"/>
              </a:tabLst>
            </a:pPr>
            <a:r>
              <a:rPr spc="-235" dirty="0"/>
              <a:t>V</a:t>
            </a:r>
            <a:r>
              <a:rPr spc="-5" dirty="0"/>
              <a:t>e</a:t>
            </a:r>
            <a:r>
              <a:rPr dirty="0"/>
              <a:t>c</a:t>
            </a:r>
            <a:r>
              <a:rPr spc="-5" dirty="0"/>
              <a:t>to</a:t>
            </a:r>
            <a:r>
              <a:rPr dirty="0"/>
              <a:t>r</a:t>
            </a:r>
            <a:r>
              <a:rPr spc="-245" dirty="0"/>
              <a:t> </a:t>
            </a:r>
            <a:r>
              <a:rPr dirty="0"/>
              <a:t>A</a:t>
            </a:r>
            <a:r>
              <a:rPr spc="-5" dirty="0"/>
              <a:t>d</a:t>
            </a:r>
            <a:r>
              <a:rPr spc="-10" dirty="0"/>
              <a:t>d</a:t>
            </a:r>
            <a:r>
              <a:rPr spc="5" dirty="0"/>
              <a:t>i</a:t>
            </a:r>
            <a:r>
              <a:rPr spc="-10" dirty="0"/>
              <a:t>tio</a:t>
            </a:r>
            <a:r>
              <a:rPr dirty="0"/>
              <a:t>n</a:t>
            </a:r>
            <a:r>
              <a:rPr spc="-15" dirty="0"/>
              <a:t> </a:t>
            </a:r>
            <a:r>
              <a:rPr spc="-5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spc="5" dirty="0"/>
              <a:t>t</a:t>
            </a:r>
            <a:r>
              <a:rPr spc="-5" dirty="0"/>
              <a:t>h</a:t>
            </a:r>
            <a:r>
              <a:rPr dirty="0"/>
              <a:t>e	</a:t>
            </a:r>
            <a:r>
              <a:rPr spc="-5" dirty="0"/>
              <a:t>De</a:t>
            </a:r>
            <a:r>
              <a:rPr dirty="0"/>
              <a:t>v</a:t>
            </a:r>
            <a:r>
              <a:rPr spc="-5" dirty="0"/>
              <a:t>i</a:t>
            </a:r>
            <a:r>
              <a:rPr dirty="0"/>
              <a:t>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85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50" y="23678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700" y="1630010"/>
            <a:ext cx="9130030" cy="149225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800" spc="-5" dirty="0">
                <a:latin typeface="Arial"/>
                <a:cs typeface="Arial"/>
              </a:rPr>
              <a:t>With </a:t>
            </a: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88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running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latin typeface="Arial"/>
                <a:cs typeface="Arial"/>
              </a:rPr>
              <a:t>parallel </a:t>
            </a:r>
            <a:r>
              <a:rPr sz="2800" spc="-10" dirty="0">
                <a:latin typeface="Arial"/>
                <a:cs typeface="Arial"/>
              </a:rPr>
              <a:t>we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do vector addition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720"/>
              </a:spcBef>
            </a:pPr>
            <a:r>
              <a:rPr sz="2800" spc="-30" dirty="0">
                <a:latin typeface="Arial"/>
                <a:cs typeface="Arial"/>
              </a:rPr>
              <a:t>Terminology: </a:t>
            </a:r>
            <a:r>
              <a:rPr sz="2800" spc="-5" dirty="0">
                <a:latin typeface="Arial"/>
                <a:cs typeface="Arial"/>
              </a:rPr>
              <a:t>each parallel invocation of </a:t>
            </a: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77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is referred 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as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80" y="3033360"/>
            <a:ext cx="153035" cy="87884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9500" y="3114640"/>
            <a:ext cx="8528050" cy="8509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of blocks is referred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grid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latin typeface="Arial"/>
                <a:cs typeface="Arial"/>
              </a:rPr>
              <a:t>Each invocation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refer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its block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blockIdx.x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850" y="59022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700" y="5776560"/>
            <a:ext cx="9016365" cy="880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By using </a:t>
            </a:r>
            <a:r>
              <a:rPr sz="2800" b="1" spc="-5" dirty="0">
                <a:latin typeface="Courier New"/>
                <a:cs typeface="Courier New"/>
              </a:rPr>
              <a:t>blockIdx.x</a:t>
            </a:r>
            <a:r>
              <a:rPr sz="2800" b="1" spc="-869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index </a:t>
            </a:r>
            <a:r>
              <a:rPr sz="2800" dirty="0">
                <a:latin typeface="Arial"/>
                <a:cs typeface="Arial"/>
              </a:rPr>
              <a:t>into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array, </a:t>
            </a:r>
            <a:r>
              <a:rPr sz="280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block  handles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different</a:t>
            </a:r>
            <a:r>
              <a:rPr sz="2800" spc="-5" dirty="0">
                <a:latin typeface="Arial"/>
                <a:cs typeface="Arial"/>
              </a:rPr>
              <a:t> index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600" y="4110320"/>
            <a:ext cx="73152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c[blockIdx.x]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a[blockIdx.x]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b[blockIdx.x];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0600" y="4572599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1524000" y="0"/>
                </a:moveTo>
                <a:lnTo>
                  <a:pt x="304800" y="0"/>
                </a:ln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1981200"/>
                </a:lnTo>
                <a:lnTo>
                  <a:pt x="4419" y="2026767"/>
                </a:lnTo>
                <a:lnTo>
                  <a:pt x="17068" y="2071420"/>
                </a:lnTo>
                <a:lnTo>
                  <a:pt x="37033" y="2114245"/>
                </a:lnTo>
                <a:lnTo>
                  <a:pt x="63398" y="2154326"/>
                </a:lnTo>
                <a:lnTo>
                  <a:pt x="95250" y="2190750"/>
                </a:lnTo>
                <a:lnTo>
                  <a:pt x="131673" y="2222601"/>
                </a:lnTo>
                <a:lnTo>
                  <a:pt x="171754" y="2248966"/>
                </a:lnTo>
                <a:lnTo>
                  <a:pt x="214579" y="2268931"/>
                </a:lnTo>
                <a:lnTo>
                  <a:pt x="259232" y="2281580"/>
                </a:lnTo>
                <a:lnTo>
                  <a:pt x="304800" y="2286000"/>
                </a:lnTo>
                <a:lnTo>
                  <a:pt x="1524000" y="2286000"/>
                </a:lnTo>
                <a:lnTo>
                  <a:pt x="1569567" y="2281580"/>
                </a:lnTo>
                <a:lnTo>
                  <a:pt x="1614220" y="2268931"/>
                </a:lnTo>
                <a:lnTo>
                  <a:pt x="1657045" y="2248966"/>
                </a:lnTo>
                <a:lnTo>
                  <a:pt x="1697126" y="2222601"/>
                </a:lnTo>
                <a:lnTo>
                  <a:pt x="1733550" y="2190750"/>
                </a:lnTo>
                <a:lnTo>
                  <a:pt x="1765401" y="2154326"/>
                </a:lnTo>
                <a:lnTo>
                  <a:pt x="1791766" y="2114245"/>
                </a:lnTo>
                <a:lnTo>
                  <a:pt x="1811731" y="2071420"/>
                </a:lnTo>
                <a:lnTo>
                  <a:pt x="1824380" y="2026767"/>
                </a:lnTo>
                <a:lnTo>
                  <a:pt x="1828800" y="19812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4572599"/>
            <a:ext cx="1828800" cy="2286000"/>
          </a:xfrm>
          <a:custGeom>
            <a:avLst/>
            <a:gdLst/>
            <a:ahLst/>
            <a:cxnLst/>
            <a:rect l="l" t="t" r="r" b="b"/>
            <a:pathLst>
              <a:path w="1828800" h="2286000">
                <a:moveTo>
                  <a:pt x="304800" y="0"/>
                </a:move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1981200"/>
                </a:lnTo>
                <a:lnTo>
                  <a:pt x="4419" y="2026767"/>
                </a:lnTo>
                <a:lnTo>
                  <a:pt x="17068" y="2071420"/>
                </a:lnTo>
                <a:lnTo>
                  <a:pt x="37033" y="2114245"/>
                </a:lnTo>
                <a:lnTo>
                  <a:pt x="63398" y="2154326"/>
                </a:lnTo>
                <a:lnTo>
                  <a:pt x="95250" y="2190750"/>
                </a:lnTo>
                <a:lnTo>
                  <a:pt x="131673" y="2222601"/>
                </a:lnTo>
                <a:lnTo>
                  <a:pt x="171754" y="2248966"/>
                </a:lnTo>
                <a:lnTo>
                  <a:pt x="214579" y="2268931"/>
                </a:lnTo>
                <a:lnTo>
                  <a:pt x="259232" y="2281580"/>
                </a:lnTo>
                <a:lnTo>
                  <a:pt x="304800" y="2286000"/>
                </a:lnTo>
                <a:lnTo>
                  <a:pt x="1524000" y="2286000"/>
                </a:lnTo>
                <a:lnTo>
                  <a:pt x="1569567" y="2281580"/>
                </a:lnTo>
                <a:lnTo>
                  <a:pt x="1614220" y="2268931"/>
                </a:lnTo>
                <a:lnTo>
                  <a:pt x="1657045" y="2248966"/>
                </a:lnTo>
                <a:lnTo>
                  <a:pt x="1697126" y="2222601"/>
                </a:lnTo>
                <a:lnTo>
                  <a:pt x="1733550" y="2190749"/>
                </a:lnTo>
                <a:lnTo>
                  <a:pt x="1765401" y="2154326"/>
                </a:lnTo>
                <a:lnTo>
                  <a:pt x="1791766" y="2114245"/>
                </a:lnTo>
                <a:lnTo>
                  <a:pt x="1811731" y="2071420"/>
                </a:lnTo>
                <a:lnTo>
                  <a:pt x="1824380" y="2026767"/>
                </a:lnTo>
                <a:lnTo>
                  <a:pt x="1828800" y="19812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lnTo>
                  <a:pt x="3048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6858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1524000" y="0"/>
                </a:moveTo>
                <a:lnTo>
                  <a:pt x="304800" y="0"/>
                </a:ln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50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49" y="2419350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304800" y="0"/>
                </a:move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50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49" y="2419349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lnTo>
                  <a:pt x="3048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6800" y="7087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85050" y="4672930"/>
            <a:ext cx="772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00600" y="4572599"/>
            <a:ext cx="1830070" cy="2514600"/>
          </a:xfrm>
          <a:custGeom>
            <a:avLst/>
            <a:gdLst/>
            <a:ahLst/>
            <a:cxnLst/>
            <a:rect l="l" t="t" r="r" b="b"/>
            <a:pathLst>
              <a:path w="1830070" h="2514600">
                <a:moveTo>
                  <a:pt x="1524000" y="0"/>
                </a:moveTo>
                <a:lnTo>
                  <a:pt x="304800" y="0"/>
                </a:ln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603" y="2510180"/>
                </a:lnTo>
                <a:lnTo>
                  <a:pt x="1614352" y="2497531"/>
                </a:lnTo>
                <a:lnTo>
                  <a:pt x="1657319" y="2477566"/>
                </a:lnTo>
                <a:lnTo>
                  <a:pt x="1697573" y="2451201"/>
                </a:lnTo>
                <a:lnTo>
                  <a:pt x="1734184" y="2419350"/>
                </a:lnTo>
                <a:lnTo>
                  <a:pt x="1766224" y="2382926"/>
                </a:lnTo>
                <a:lnTo>
                  <a:pt x="1792762" y="2342845"/>
                </a:lnTo>
                <a:lnTo>
                  <a:pt x="1812869" y="2300020"/>
                </a:lnTo>
                <a:lnTo>
                  <a:pt x="1825614" y="2255367"/>
                </a:lnTo>
                <a:lnTo>
                  <a:pt x="1830070" y="2209800"/>
                </a:lnTo>
                <a:lnTo>
                  <a:pt x="1830070" y="304800"/>
                </a:lnTo>
                <a:lnTo>
                  <a:pt x="1825614" y="259232"/>
                </a:lnTo>
                <a:lnTo>
                  <a:pt x="1812869" y="214579"/>
                </a:lnTo>
                <a:lnTo>
                  <a:pt x="1792762" y="171754"/>
                </a:lnTo>
                <a:lnTo>
                  <a:pt x="1766224" y="131673"/>
                </a:lnTo>
                <a:lnTo>
                  <a:pt x="1734184" y="95250"/>
                </a:lnTo>
                <a:lnTo>
                  <a:pt x="1697573" y="63398"/>
                </a:lnTo>
                <a:lnTo>
                  <a:pt x="1657319" y="37033"/>
                </a:lnTo>
                <a:lnTo>
                  <a:pt x="1614352" y="17068"/>
                </a:lnTo>
                <a:lnTo>
                  <a:pt x="1569603" y="4419"/>
                </a:lnTo>
                <a:lnTo>
                  <a:pt x="1524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0600" y="4572599"/>
            <a:ext cx="1830070" cy="2514600"/>
          </a:xfrm>
          <a:custGeom>
            <a:avLst/>
            <a:gdLst/>
            <a:ahLst/>
            <a:cxnLst/>
            <a:rect l="l" t="t" r="r" b="b"/>
            <a:pathLst>
              <a:path w="1830070" h="2514600">
                <a:moveTo>
                  <a:pt x="304800" y="0"/>
                </a:move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603" y="2510180"/>
                </a:lnTo>
                <a:lnTo>
                  <a:pt x="1614352" y="2497531"/>
                </a:lnTo>
                <a:lnTo>
                  <a:pt x="1657319" y="2477566"/>
                </a:lnTo>
                <a:lnTo>
                  <a:pt x="1697573" y="2451201"/>
                </a:lnTo>
                <a:lnTo>
                  <a:pt x="1734184" y="2419349"/>
                </a:lnTo>
                <a:lnTo>
                  <a:pt x="1766224" y="2382926"/>
                </a:lnTo>
                <a:lnTo>
                  <a:pt x="1792762" y="2342845"/>
                </a:lnTo>
                <a:lnTo>
                  <a:pt x="1812869" y="2300020"/>
                </a:lnTo>
                <a:lnTo>
                  <a:pt x="1825614" y="2255367"/>
                </a:lnTo>
                <a:lnTo>
                  <a:pt x="1830070" y="2209800"/>
                </a:lnTo>
                <a:lnTo>
                  <a:pt x="1830070" y="304800"/>
                </a:lnTo>
                <a:lnTo>
                  <a:pt x="1825614" y="259232"/>
                </a:lnTo>
                <a:lnTo>
                  <a:pt x="1812869" y="214579"/>
                </a:lnTo>
                <a:lnTo>
                  <a:pt x="1792762" y="171754"/>
                </a:lnTo>
                <a:lnTo>
                  <a:pt x="1766224" y="131673"/>
                </a:lnTo>
                <a:lnTo>
                  <a:pt x="1734184" y="95250"/>
                </a:lnTo>
                <a:lnTo>
                  <a:pt x="1697573" y="63398"/>
                </a:lnTo>
                <a:lnTo>
                  <a:pt x="1657319" y="37033"/>
                </a:lnTo>
                <a:lnTo>
                  <a:pt x="1614352" y="17068"/>
                </a:lnTo>
                <a:lnTo>
                  <a:pt x="1569603" y="4419"/>
                </a:lnTo>
                <a:lnTo>
                  <a:pt x="1524000" y="0"/>
                </a:lnTo>
                <a:lnTo>
                  <a:pt x="3048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6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0669" y="7087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28920" y="4672930"/>
            <a:ext cx="77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Block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495" dirty="0"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432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1524000" y="0"/>
                </a:moveTo>
                <a:lnTo>
                  <a:pt x="304800" y="0"/>
                </a:ln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50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50" y="2419350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432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304800" y="0"/>
                </a:move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50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50" y="2419349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lnTo>
                  <a:pt x="3048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432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0" y="7087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70250" y="4672930"/>
            <a:ext cx="772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58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1524000" y="0"/>
                </a:moveTo>
                <a:lnTo>
                  <a:pt x="304800" y="0"/>
                </a:ln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50" y="2419350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50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0" y="4572599"/>
            <a:ext cx="1828800" cy="2514600"/>
          </a:xfrm>
          <a:custGeom>
            <a:avLst/>
            <a:gdLst/>
            <a:ahLst/>
            <a:cxnLst/>
            <a:rect l="l" t="t" r="r" b="b"/>
            <a:pathLst>
              <a:path w="1828800" h="2514600">
                <a:moveTo>
                  <a:pt x="304800" y="0"/>
                </a:moveTo>
                <a:lnTo>
                  <a:pt x="259232" y="4419"/>
                </a:lnTo>
                <a:lnTo>
                  <a:pt x="214579" y="17068"/>
                </a:lnTo>
                <a:lnTo>
                  <a:pt x="171754" y="37033"/>
                </a:lnTo>
                <a:lnTo>
                  <a:pt x="131673" y="63398"/>
                </a:lnTo>
                <a:lnTo>
                  <a:pt x="95249" y="95250"/>
                </a:lnTo>
                <a:lnTo>
                  <a:pt x="63398" y="131673"/>
                </a:lnTo>
                <a:lnTo>
                  <a:pt x="37033" y="171754"/>
                </a:lnTo>
                <a:lnTo>
                  <a:pt x="17068" y="214579"/>
                </a:lnTo>
                <a:lnTo>
                  <a:pt x="4419" y="259232"/>
                </a:lnTo>
                <a:lnTo>
                  <a:pt x="0" y="304800"/>
                </a:lnTo>
                <a:lnTo>
                  <a:pt x="0" y="2209800"/>
                </a:lnTo>
                <a:lnTo>
                  <a:pt x="4419" y="2255367"/>
                </a:lnTo>
                <a:lnTo>
                  <a:pt x="17068" y="2300020"/>
                </a:lnTo>
                <a:lnTo>
                  <a:pt x="37033" y="2342845"/>
                </a:lnTo>
                <a:lnTo>
                  <a:pt x="63398" y="2382926"/>
                </a:lnTo>
                <a:lnTo>
                  <a:pt x="95250" y="2419350"/>
                </a:lnTo>
                <a:lnTo>
                  <a:pt x="131673" y="2451201"/>
                </a:lnTo>
                <a:lnTo>
                  <a:pt x="171754" y="2477566"/>
                </a:lnTo>
                <a:lnTo>
                  <a:pt x="214579" y="2497531"/>
                </a:lnTo>
                <a:lnTo>
                  <a:pt x="259232" y="2510180"/>
                </a:lnTo>
                <a:lnTo>
                  <a:pt x="304800" y="2514600"/>
                </a:lnTo>
                <a:lnTo>
                  <a:pt x="1524000" y="2514600"/>
                </a:lnTo>
                <a:lnTo>
                  <a:pt x="1569567" y="2510180"/>
                </a:lnTo>
                <a:lnTo>
                  <a:pt x="1614220" y="2497531"/>
                </a:lnTo>
                <a:lnTo>
                  <a:pt x="1657045" y="2477566"/>
                </a:lnTo>
                <a:lnTo>
                  <a:pt x="1697126" y="2451201"/>
                </a:lnTo>
                <a:lnTo>
                  <a:pt x="1733550" y="2419349"/>
                </a:lnTo>
                <a:lnTo>
                  <a:pt x="1765401" y="2382926"/>
                </a:lnTo>
                <a:lnTo>
                  <a:pt x="1791766" y="2342845"/>
                </a:lnTo>
                <a:lnTo>
                  <a:pt x="1811731" y="2300020"/>
                </a:lnTo>
                <a:lnTo>
                  <a:pt x="1824380" y="2255367"/>
                </a:lnTo>
                <a:lnTo>
                  <a:pt x="1828800" y="2209800"/>
                </a:lnTo>
                <a:lnTo>
                  <a:pt x="1828800" y="304800"/>
                </a:lnTo>
                <a:lnTo>
                  <a:pt x="1824380" y="259232"/>
                </a:lnTo>
                <a:lnTo>
                  <a:pt x="1811731" y="214579"/>
                </a:lnTo>
                <a:lnTo>
                  <a:pt x="1791766" y="171754"/>
                </a:lnTo>
                <a:lnTo>
                  <a:pt x="1765401" y="131673"/>
                </a:lnTo>
                <a:lnTo>
                  <a:pt x="1733549" y="95250"/>
                </a:lnTo>
                <a:lnTo>
                  <a:pt x="1697126" y="63398"/>
                </a:lnTo>
                <a:lnTo>
                  <a:pt x="1657045" y="37033"/>
                </a:lnTo>
                <a:lnTo>
                  <a:pt x="1614220" y="17068"/>
                </a:lnTo>
                <a:lnTo>
                  <a:pt x="1569567" y="4419"/>
                </a:lnTo>
                <a:lnTo>
                  <a:pt x="1524000" y="0"/>
                </a:lnTo>
                <a:lnTo>
                  <a:pt x="3048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800" y="4572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14600" y="7087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12850" y="4672930"/>
            <a:ext cx="772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71600" y="554320"/>
            <a:ext cx="7323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1335" algn="l"/>
              </a:tabLst>
            </a:pPr>
            <a:r>
              <a:rPr spc="-235" dirty="0"/>
              <a:t>V</a:t>
            </a:r>
            <a:r>
              <a:rPr spc="-5" dirty="0"/>
              <a:t>e</a:t>
            </a:r>
            <a:r>
              <a:rPr dirty="0"/>
              <a:t>c</a:t>
            </a:r>
            <a:r>
              <a:rPr spc="-5" dirty="0"/>
              <a:t>to</a:t>
            </a:r>
            <a:r>
              <a:rPr dirty="0"/>
              <a:t>r</a:t>
            </a:r>
            <a:r>
              <a:rPr spc="-245" dirty="0"/>
              <a:t> </a:t>
            </a:r>
            <a:r>
              <a:rPr dirty="0"/>
              <a:t>A</a:t>
            </a:r>
            <a:r>
              <a:rPr spc="-5" dirty="0"/>
              <a:t>d</a:t>
            </a:r>
            <a:r>
              <a:rPr spc="-10" dirty="0"/>
              <a:t>d</a:t>
            </a:r>
            <a:r>
              <a:rPr spc="5" dirty="0"/>
              <a:t>i</a:t>
            </a:r>
            <a:r>
              <a:rPr spc="-10" dirty="0"/>
              <a:t>tio</a:t>
            </a:r>
            <a:r>
              <a:rPr dirty="0"/>
              <a:t>n</a:t>
            </a:r>
            <a:r>
              <a:rPr spc="-15" dirty="0"/>
              <a:t> </a:t>
            </a:r>
            <a:r>
              <a:rPr spc="-5" dirty="0"/>
              <a:t>o</a:t>
            </a:r>
            <a:r>
              <a:rPr dirty="0"/>
              <a:t>n</a:t>
            </a:r>
            <a:r>
              <a:rPr spc="-5" dirty="0"/>
              <a:t> </a:t>
            </a:r>
            <a:r>
              <a:rPr spc="5" dirty="0"/>
              <a:t>t</a:t>
            </a:r>
            <a:r>
              <a:rPr spc="-5" dirty="0"/>
              <a:t>h</a:t>
            </a:r>
            <a:r>
              <a:rPr dirty="0"/>
              <a:t>e	</a:t>
            </a:r>
            <a:r>
              <a:rPr spc="-5" dirty="0"/>
              <a:t>De</a:t>
            </a:r>
            <a:r>
              <a:rPr dirty="0"/>
              <a:t>v</a:t>
            </a:r>
            <a:r>
              <a:rPr spc="-5" dirty="0"/>
              <a:t>i</a:t>
            </a:r>
            <a:r>
              <a:rPr dirty="0"/>
              <a:t>ce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3289" y="1722720"/>
            <a:ext cx="77571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On the device, each block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execute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parallel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1600" y="2515200"/>
            <a:ext cx="73152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c[blockIdx.x]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a[blockIdx.x]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b[blockIdx.x];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71600" y="5258399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085">
              <a:lnSpc>
                <a:spcPts val="1395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a[0]</a:t>
            </a:r>
            <a:endParaRPr sz="1200">
              <a:latin typeface="Courier New"/>
              <a:cs typeface="Courier New"/>
            </a:endParaRPr>
          </a:p>
          <a:p>
            <a:pPr marL="45085" marR="38735" algn="ctr">
              <a:lnSpc>
                <a:spcPts val="1360"/>
              </a:lnSpc>
              <a:spcBef>
                <a:spcPts val="65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b[0]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280"/>
              </a:lnSpc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c[0]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29000" y="5258399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720">
              <a:lnSpc>
                <a:spcPts val="1395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a[1]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60"/>
              </a:lnSpc>
              <a:spcBef>
                <a:spcPts val="65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b[1]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280"/>
              </a:lnSpc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c[1]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86400" y="5258399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720">
              <a:lnSpc>
                <a:spcPts val="1395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a[2]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60"/>
              </a:lnSpc>
              <a:spcBef>
                <a:spcPts val="65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b[2]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280"/>
              </a:lnSpc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c[2]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43800" y="5258399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720">
              <a:lnSpc>
                <a:spcPts val="1395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a[3]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60"/>
              </a:lnSpc>
              <a:spcBef>
                <a:spcPts val="65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b[3]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280"/>
              </a:lnSpc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 algn="ctr">
              <a:lnSpc>
                <a:spcPts val="1400"/>
              </a:lnSpc>
            </a:pPr>
            <a:r>
              <a:rPr sz="1200" b="1" spc="-5" dirty="0">
                <a:latin typeface="Courier New"/>
                <a:cs typeface="Courier New"/>
              </a:rPr>
              <a:t>c[3]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0739" y="4280499"/>
            <a:ext cx="151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98139" y="4280499"/>
            <a:ext cx="151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55540" y="4280499"/>
            <a:ext cx="151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12940" y="4280499"/>
            <a:ext cx="151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88772" y="6480316"/>
            <a:ext cx="224154" cy="440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Thr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6172" y="6480316"/>
            <a:ext cx="224154" cy="440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Thr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03572" y="6480316"/>
            <a:ext cx="224154" cy="440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Thr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60972" y="6480316"/>
            <a:ext cx="224154" cy="440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Thr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20759" y="4342730"/>
            <a:ext cx="1209040" cy="808990"/>
          </a:xfrm>
          <a:custGeom>
            <a:avLst/>
            <a:gdLst/>
            <a:ahLst/>
            <a:cxnLst/>
            <a:rect l="l" t="t" r="r" b="b"/>
            <a:pathLst>
              <a:path w="1209040" h="808989">
                <a:moveTo>
                  <a:pt x="1056640" y="0"/>
                </a:moveTo>
                <a:lnTo>
                  <a:pt x="447040" y="0"/>
                </a:lnTo>
                <a:lnTo>
                  <a:pt x="401929" y="6827"/>
                </a:lnTo>
                <a:lnTo>
                  <a:pt x="360476" y="25359"/>
                </a:lnTo>
                <a:lnTo>
                  <a:pt x="326339" y="52669"/>
                </a:lnTo>
                <a:lnTo>
                  <a:pt x="303174" y="85831"/>
                </a:lnTo>
                <a:lnTo>
                  <a:pt x="294640" y="121920"/>
                </a:lnTo>
                <a:lnTo>
                  <a:pt x="294640" y="427990"/>
                </a:lnTo>
                <a:lnTo>
                  <a:pt x="0" y="808990"/>
                </a:lnTo>
                <a:lnTo>
                  <a:pt x="294640" y="609600"/>
                </a:lnTo>
                <a:lnTo>
                  <a:pt x="1209040" y="609600"/>
                </a:lnTo>
                <a:lnTo>
                  <a:pt x="1209040" y="121920"/>
                </a:lnTo>
                <a:lnTo>
                  <a:pt x="1200505" y="85831"/>
                </a:lnTo>
                <a:lnTo>
                  <a:pt x="1177340" y="52669"/>
                </a:lnTo>
                <a:lnTo>
                  <a:pt x="1143203" y="25359"/>
                </a:lnTo>
                <a:lnTo>
                  <a:pt x="1101750" y="6827"/>
                </a:lnTo>
                <a:lnTo>
                  <a:pt x="1056640" y="0"/>
                </a:lnTo>
                <a:close/>
              </a:path>
              <a:path w="1209040" h="808989">
                <a:moveTo>
                  <a:pt x="1209040" y="609600"/>
                </a:moveTo>
                <a:lnTo>
                  <a:pt x="294640" y="609600"/>
                </a:lnTo>
                <a:lnTo>
                  <a:pt x="303174" y="645688"/>
                </a:lnTo>
                <a:lnTo>
                  <a:pt x="326339" y="678850"/>
                </a:lnTo>
                <a:lnTo>
                  <a:pt x="360476" y="706160"/>
                </a:lnTo>
                <a:lnTo>
                  <a:pt x="401929" y="724692"/>
                </a:lnTo>
                <a:lnTo>
                  <a:pt x="447040" y="731520"/>
                </a:lnTo>
                <a:lnTo>
                  <a:pt x="1056640" y="731520"/>
                </a:lnTo>
                <a:lnTo>
                  <a:pt x="1101750" y="724692"/>
                </a:lnTo>
                <a:lnTo>
                  <a:pt x="1143203" y="706160"/>
                </a:lnTo>
                <a:lnTo>
                  <a:pt x="1177340" y="678850"/>
                </a:lnTo>
                <a:lnTo>
                  <a:pt x="1200505" y="645688"/>
                </a:lnTo>
                <a:lnTo>
                  <a:pt x="1209040" y="6096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0759" y="4342730"/>
            <a:ext cx="1209040" cy="808990"/>
          </a:xfrm>
          <a:custGeom>
            <a:avLst/>
            <a:gdLst/>
            <a:ahLst/>
            <a:cxnLst/>
            <a:rect l="l" t="t" r="r" b="b"/>
            <a:pathLst>
              <a:path w="1209040" h="808989">
                <a:moveTo>
                  <a:pt x="447040" y="0"/>
                </a:moveTo>
                <a:lnTo>
                  <a:pt x="401929" y="6827"/>
                </a:lnTo>
                <a:lnTo>
                  <a:pt x="360476" y="25359"/>
                </a:lnTo>
                <a:lnTo>
                  <a:pt x="326339" y="52669"/>
                </a:lnTo>
                <a:lnTo>
                  <a:pt x="303174" y="85831"/>
                </a:lnTo>
                <a:lnTo>
                  <a:pt x="294640" y="121920"/>
                </a:lnTo>
                <a:lnTo>
                  <a:pt x="294640" y="212090"/>
                </a:lnTo>
                <a:lnTo>
                  <a:pt x="294640" y="303530"/>
                </a:lnTo>
                <a:lnTo>
                  <a:pt x="294640" y="427990"/>
                </a:lnTo>
                <a:lnTo>
                  <a:pt x="0" y="808990"/>
                </a:lnTo>
                <a:lnTo>
                  <a:pt x="294640" y="609600"/>
                </a:lnTo>
                <a:lnTo>
                  <a:pt x="326339" y="678850"/>
                </a:lnTo>
                <a:lnTo>
                  <a:pt x="360476" y="706160"/>
                </a:lnTo>
                <a:lnTo>
                  <a:pt x="401929" y="724692"/>
                </a:lnTo>
                <a:lnTo>
                  <a:pt x="447040" y="731520"/>
                </a:lnTo>
                <a:lnTo>
                  <a:pt x="560070" y="731520"/>
                </a:lnTo>
                <a:lnTo>
                  <a:pt x="674370" y="731520"/>
                </a:lnTo>
                <a:lnTo>
                  <a:pt x="829310" y="731520"/>
                </a:lnTo>
                <a:lnTo>
                  <a:pt x="943610" y="731520"/>
                </a:lnTo>
                <a:lnTo>
                  <a:pt x="1056640" y="731520"/>
                </a:lnTo>
                <a:lnTo>
                  <a:pt x="1101750" y="724692"/>
                </a:lnTo>
                <a:lnTo>
                  <a:pt x="1143203" y="706160"/>
                </a:lnTo>
                <a:lnTo>
                  <a:pt x="1177340" y="678850"/>
                </a:lnTo>
                <a:lnTo>
                  <a:pt x="1200505" y="645688"/>
                </a:lnTo>
                <a:lnTo>
                  <a:pt x="1209040" y="609600"/>
                </a:lnTo>
                <a:lnTo>
                  <a:pt x="1209040" y="519430"/>
                </a:lnTo>
                <a:lnTo>
                  <a:pt x="1209040" y="427990"/>
                </a:lnTo>
                <a:lnTo>
                  <a:pt x="1209040" y="303530"/>
                </a:lnTo>
                <a:lnTo>
                  <a:pt x="1209040" y="212090"/>
                </a:lnTo>
                <a:lnTo>
                  <a:pt x="1209040" y="121920"/>
                </a:lnTo>
                <a:lnTo>
                  <a:pt x="1200505" y="85831"/>
                </a:lnTo>
                <a:lnTo>
                  <a:pt x="1177340" y="52669"/>
                </a:lnTo>
                <a:lnTo>
                  <a:pt x="1143203" y="25359"/>
                </a:lnTo>
                <a:lnTo>
                  <a:pt x="1101750" y="6827"/>
                </a:lnTo>
                <a:lnTo>
                  <a:pt x="1056640" y="0"/>
                </a:lnTo>
                <a:lnTo>
                  <a:pt x="943610" y="0"/>
                </a:lnTo>
                <a:lnTo>
                  <a:pt x="829310" y="0"/>
                </a:lnTo>
                <a:lnTo>
                  <a:pt x="674370" y="0"/>
                </a:lnTo>
                <a:lnTo>
                  <a:pt x="560070" y="0"/>
                </a:lnTo>
                <a:lnTo>
                  <a:pt x="447040" y="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15400" y="43427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29800" y="50742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036050" y="4418930"/>
            <a:ext cx="672465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CU</a:t>
            </a:r>
            <a:r>
              <a:rPr sz="1800" i="1" spc="-10" dirty="0">
                <a:latin typeface="Arial"/>
                <a:cs typeface="Arial"/>
              </a:rPr>
              <a:t>D</a:t>
            </a:r>
            <a:r>
              <a:rPr sz="1800" i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71120">
              <a:lnSpc>
                <a:spcPts val="2085"/>
              </a:lnSpc>
            </a:pPr>
            <a:r>
              <a:rPr sz="1800" i="1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16240" y="5441280"/>
            <a:ext cx="1813560" cy="731520"/>
          </a:xfrm>
          <a:custGeom>
            <a:avLst/>
            <a:gdLst/>
            <a:ahLst/>
            <a:cxnLst/>
            <a:rect l="l" t="t" r="r" b="b"/>
            <a:pathLst>
              <a:path w="1813559" h="731520">
                <a:moveTo>
                  <a:pt x="1661159" y="0"/>
                </a:moveTo>
                <a:lnTo>
                  <a:pt x="1051559" y="0"/>
                </a:lnTo>
                <a:lnTo>
                  <a:pt x="1006449" y="6827"/>
                </a:lnTo>
                <a:lnTo>
                  <a:pt x="964996" y="25359"/>
                </a:lnTo>
                <a:lnTo>
                  <a:pt x="930859" y="52669"/>
                </a:lnTo>
                <a:lnTo>
                  <a:pt x="907694" y="85831"/>
                </a:lnTo>
                <a:lnTo>
                  <a:pt x="899159" y="121920"/>
                </a:lnTo>
                <a:lnTo>
                  <a:pt x="0" y="234950"/>
                </a:lnTo>
                <a:lnTo>
                  <a:pt x="899159" y="303530"/>
                </a:lnTo>
                <a:lnTo>
                  <a:pt x="899159" y="609600"/>
                </a:lnTo>
                <a:lnTo>
                  <a:pt x="907694" y="645688"/>
                </a:lnTo>
                <a:lnTo>
                  <a:pt x="930859" y="678850"/>
                </a:lnTo>
                <a:lnTo>
                  <a:pt x="964996" y="706160"/>
                </a:lnTo>
                <a:lnTo>
                  <a:pt x="1006449" y="724692"/>
                </a:lnTo>
                <a:lnTo>
                  <a:pt x="1051559" y="731520"/>
                </a:lnTo>
                <a:lnTo>
                  <a:pt x="1661159" y="731520"/>
                </a:lnTo>
                <a:lnTo>
                  <a:pt x="1706270" y="724692"/>
                </a:lnTo>
                <a:lnTo>
                  <a:pt x="1747723" y="706160"/>
                </a:lnTo>
                <a:lnTo>
                  <a:pt x="1781860" y="678850"/>
                </a:lnTo>
                <a:lnTo>
                  <a:pt x="1805025" y="645688"/>
                </a:lnTo>
                <a:lnTo>
                  <a:pt x="1813559" y="609600"/>
                </a:lnTo>
                <a:lnTo>
                  <a:pt x="1813559" y="121920"/>
                </a:lnTo>
                <a:lnTo>
                  <a:pt x="1805025" y="85831"/>
                </a:lnTo>
                <a:lnTo>
                  <a:pt x="1781860" y="52669"/>
                </a:lnTo>
                <a:lnTo>
                  <a:pt x="1747723" y="25359"/>
                </a:lnTo>
                <a:lnTo>
                  <a:pt x="1706270" y="6827"/>
                </a:lnTo>
                <a:lnTo>
                  <a:pt x="166115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16240" y="5441280"/>
            <a:ext cx="1813560" cy="731520"/>
          </a:xfrm>
          <a:custGeom>
            <a:avLst/>
            <a:gdLst/>
            <a:ahLst/>
            <a:cxnLst/>
            <a:rect l="l" t="t" r="r" b="b"/>
            <a:pathLst>
              <a:path w="1813559" h="731520">
                <a:moveTo>
                  <a:pt x="1051559" y="0"/>
                </a:moveTo>
                <a:lnTo>
                  <a:pt x="1006449" y="6827"/>
                </a:lnTo>
                <a:lnTo>
                  <a:pt x="964996" y="25359"/>
                </a:lnTo>
                <a:lnTo>
                  <a:pt x="930859" y="52669"/>
                </a:lnTo>
                <a:lnTo>
                  <a:pt x="907694" y="85831"/>
                </a:lnTo>
                <a:lnTo>
                  <a:pt x="899159" y="121920"/>
                </a:lnTo>
                <a:lnTo>
                  <a:pt x="0" y="234950"/>
                </a:lnTo>
                <a:lnTo>
                  <a:pt x="899159" y="303530"/>
                </a:lnTo>
                <a:lnTo>
                  <a:pt x="899159" y="427990"/>
                </a:lnTo>
                <a:lnTo>
                  <a:pt x="899159" y="518160"/>
                </a:lnTo>
                <a:lnTo>
                  <a:pt x="899159" y="609600"/>
                </a:lnTo>
                <a:lnTo>
                  <a:pt x="907694" y="645688"/>
                </a:lnTo>
                <a:lnTo>
                  <a:pt x="930859" y="678850"/>
                </a:lnTo>
                <a:lnTo>
                  <a:pt x="964996" y="706160"/>
                </a:lnTo>
                <a:lnTo>
                  <a:pt x="1006449" y="724692"/>
                </a:lnTo>
                <a:lnTo>
                  <a:pt x="1051559" y="731520"/>
                </a:lnTo>
                <a:lnTo>
                  <a:pt x="1164589" y="731520"/>
                </a:lnTo>
                <a:lnTo>
                  <a:pt x="1278889" y="731520"/>
                </a:lnTo>
                <a:lnTo>
                  <a:pt x="1433829" y="731520"/>
                </a:lnTo>
                <a:lnTo>
                  <a:pt x="1548129" y="731520"/>
                </a:lnTo>
                <a:lnTo>
                  <a:pt x="1661159" y="731520"/>
                </a:lnTo>
                <a:lnTo>
                  <a:pt x="1706270" y="724692"/>
                </a:lnTo>
                <a:lnTo>
                  <a:pt x="1747723" y="706160"/>
                </a:lnTo>
                <a:lnTo>
                  <a:pt x="1781860" y="678850"/>
                </a:lnTo>
                <a:lnTo>
                  <a:pt x="1805025" y="645688"/>
                </a:lnTo>
                <a:lnTo>
                  <a:pt x="1813559" y="609600"/>
                </a:lnTo>
                <a:lnTo>
                  <a:pt x="1813559" y="518160"/>
                </a:lnTo>
                <a:lnTo>
                  <a:pt x="1813559" y="427990"/>
                </a:lnTo>
                <a:lnTo>
                  <a:pt x="1813559" y="303530"/>
                </a:lnTo>
                <a:lnTo>
                  <a:pt x="1813559" y="212090"/>
                </a:lnTo>
                <a:lnTo>
                  <a:pt x="1813559" y="121920"/>
                </a:lnTo>
                <a:lnTo>
                  <a:pt x="1805025" y="85831"/>
                </a:lnTo>
                <a:lnTo>
                  <a:pt x="1781860" y="52669"/>
                </a:lnTo>
                <a:lnTo>
                  <a:pt x="1747723" y="25359"/>
                </a:lnTo>
                <a:lnTo>
                  <a:pt x="1706270" y="6827"/>
                </a:lnTo>
                <a:lnTo>
                  <a:pt x="1661159" y="0"/>
                </a:lnTo>
                <a:lnTo>
                  <a:pt x="1548129" y="0"/>
                </a:lnTo>
                <a:lnTo>
                  <a:pt x="1433829" y="0"/>
                </a:lnTo>
                <a:lnTo>
                  <a:pt x="1278889" y="0"/>
                </a:lnTo>
                <a:lnTo>
                  <a:pt x="1164589" y="0"/>
                </a:lnTo>
                <a:lnTo>
                  <a:pt x="1051559" y="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15400" y="5441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29800" y="6172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036050" y="5517480"/>
            <a:ext cx="673735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CU</a:t>
            </a:r>
            <a:r>
              <a:rPr sz="1800" i="1" spc="-10" dirty="0">
                <a:latin typeface="Arial"/>
                <a:cs typeface="Arial"/>
              </a:rPr>
              <a:t>D</a:t>
            </a:r>
            <a:r>
              <a:rPr sz="1800" i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85"/>
              </a:lnSpc>
            </a:pPr>
            <a:r>
              <a:rPr sz="1800" i="1" spc="5" dirty="0">
                <a:latin typeface="Arial"/>
                <a:cs typeface="Arial"/>
              </a:rPr>
              <a:t>t</a:t>
            </a:r>
            <a:r>
              <a:rPr sz="1800" i="1" spc="-15" dirty="0">
                <a:latin typeface="Arial"/>
                <a:cs typeface="Arial"/>
              </a:rPr>
              <a:t>h</a:t>
            </a:r>
            <a:r>
              <a:rPr sz="1800" i="1" dirty="0">
                <a:latin typeface="Arial"/>
                <a:cs typeface="Arial"/>
              </a:rPr>
              <a:t>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08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1111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3</a:t>
            </a: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210" y="229200"/>
            <a:ext cx="9829800" cy="7138670"/>
          </a:xfrm>
          <a:custGeom>
            <a:avLst/>
            <a:gdLst/>
            <a:ahLst/>
            <a:cxnLst/>
            <a:rect l="l" t="t" r="r" b="b"/>
            <a:pathLst>
              <a:path w="9829800" h="7138670">
                <a:moveTo>
                  <a:pt x="9829800" y="0"/>
                </a:moveTo>
                <a:lnTo>
                  <a:pt x="0" y="0"/>
                </a:lnTo>
                <a:lnTo>
                  <a:pt x="0" y="7138670"/>
                </a:lnTo>
                <a:lnTo>
                  <a:pt x="9829800" y="7138670"/>
                </a:lnTo>
                <a:lnTo>
                  <a:pt x="98298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210" y="229200"/>
            <a:ext cx="9829800" cy="7138670"/>
          </a:xfrm>
          <a:custGeom>
            <a:avLst/>
            <a:gdLst/>
            <a:ahLst/>
            <a:cxnLst/>
            <a:rect l="l" t="t" r="r" b="b"/>
            <a:pathLst>
              <a:path w="9829800" h="7138670">
                <a:moveTo>
                  <a:pt x="4914900" y="7138670"/>
                </a:moveTo>
                <a:lnTo>
                  <a:pt x="0" y="7138670"/>
                </a:lnTo>
                <a:lnTo>
                  <a:pt x="0" y="0"/>
                </a:lnTo>
                <a:lnTo>
                  <a:pt x="9829800" y="0"/>
                </a:lnTo>
                <a:lnTo>
                  <a:pt x="9829800" y="7138670"/>
                </a:lnTo>
                <a:lnTo>
                  <a:pt x="4914900" y="713867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390" y="377790"/>
            <a:ext cx="3362960" cy="13169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147445">
              <a:lnSpc>
                <a:spcPct val="91000"/>
              </a:lnSpc>
              <a:spcBef>
                <a:spcPts val="295"/>
              </a:spcBef>
            </a:pPr>
            <a:r>
              <a:rPr sz="1800" i="1" dirty="0">
                <a:latin typeface="Arial"/>
                <a:cs typeface="Arial"/>
              </a:rPr>
              <a:t>/* </a:t>
            </a:r>
            <a:r>
              <a:rPr sz="1800" i="1" spc="-5" dirty="0">
                <a:latin typeface="Arial"/>
                <a:cs typeface="Arial"/>
              </a:rPr>
              <a:t>cuda-vecadd1.cu </a:t>
            </a:r>
            <a:r>
              <a:rPr sz="1800" i="1" spc="-10" dirty="0">
                <a:latin typeface="Arial"/>
                <a:cs typeface="Arial"/>
              </a:rPr>
              <a:t>*/  </a:t>
            </a: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dirty="0">
                <a:latin typeface="Courier New"/>
                <a:cs typeface="Courier New"/>
              </a:rPr>
              <a:t>N </a:t>
            </a:r>
            <a:r>
              <a:rPr sz="1800" spc="-5" dirty="0">
                <a:latin typeface="Courier New"/>
                <a:cs typeface="Courier New"/>
              </a:rPr>
              <a:t>1024 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198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*a, *b,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*d_a, *d_b,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*d_c;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350" y="6876566"/>
            <a:ext cx="1577975" cy="49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8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3990" y="1135980"/>
            <a:ext cx="41402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/* host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spc="-5" dirty="0">
                <a:latin typeface="Courier New"/>
                <a:cs typeface="Courier New"/>
              </a:rPr>
              <a:t>/* device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590" y="1654140"/>
            <a:ext cx="8940165" cy="522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const size_t </a:t>
            </a:r>
            <a:r>
              <a:rPr sz="1800" spc="-5" dirty="0">
                <a:latin typeface="Courier New"/>
                <a:cs typeface="Courier New"/>
              </a:rPr>
              <a:t>size </a:t>
            </a:r>
            <a:r>
              <a:rPr sz="1800" dirty="0">
                <a:latin typeface="Courier New"/>
                <a:cs typeface="Courier New"/>
              </a:rPr>
              <a:t>= N *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sizeof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  <a:p>
            <a:pPr marL="12700" marR="2610485">
              <a:lnSpc>
                <a:spcPts val="2039"/>
              </a:lnSpc>
              <a:spcBef>
                <a:spcPts val="105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Alloc space for device copies of a, b, </a:t>
            </a:r>
            <a:r>
              <a:rPr sz="1800" b="1" i="1" dirty="0">
                <a:solidFill>
                  <a:srgbClr val="0000FF"/>
                </a:solidFill>
                <a:latin typeface="Courier New"/>
                <a:cs typeface="Courier New"/>
              </a:rPr>
              <a:t>c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  </a:t>
            </a:r>
            <a:r>
              <a:rPr sz="1800" spc="-5" dirty="0">
                <a:latin typeface="Courier New"/>
                <a:cs typeface="Courier New"/>
              </a:rPr>
              <a:t>cudaMalloc((void **)&amp;d_a, size);  cudaMalloc((void **)&amp;d_b, size);  cudaMalloc((void **)&amp;d_c,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size);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3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Alloc space for host copies of a,b,c and setup input values</a:t>
            </a:r>
            <a:r>
              <a:rPr sz="1800" b="1" i="1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 marR="3433445" algn="just">
              <a:lnSpc>
                <a:spcPct val="94700"/>
              </a:lnSpc>
              <a:spcBef>
                <a:spcPts val="55"/>
              </a:spcBef>
            </a:pPr>
            <a:r>
              <a:rPr sz="1800" dirty="0">
                <a:latin typeface="Courier New"/>
                <a:cs typeface="Courier New"/>
              </a:rPr>
              <a:t>a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*)malloc(size); vec_init(a, N);  </a:t>
            </a:r>
            <a:r>
              <a:rPr sz="1800" dirty="0">
                <a:latin typeface="Courier New"/>
                <a:cs typeface="Courier New"/>
              </a:rPr>
              <a:t>b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*)malloc(size); vec_init(b, N);  </a:t>
            </a:r>
            <a:r>
              <a:rPr sz="1800" dirty="0">
                <a:latin typeface="Courier New"/>
                <a:cs typeface="Courier New"/>
              </a:rPr>
              <a:t>c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*)malloc(size);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inputs to device</a:t>
            </a:r>
            <a:r>
              <a:rPr sz="1800" b="1" i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 marR="2198370">
              <a:lnSpc>
                <a:spcPts val="2039"/>
              </a:lnSpc>
              <a:spcBef>
                <a:spcPts val="110"/>
              </a:spcBef>
            </a:pPr>
            <a:r>
              <a:rPr sz="1800" spc="-5" dirty="0">
                <a:latin typeface="Courier New"/>
                <a:cs typeface="Courier New"/>
              </a:rPr>
              <a:t>cudaMemcpy(d_a, a, size, cudaMemcpyHostToDevice);  cudaMemcpy(d_b, b, size,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cudaMemcpyHostToDevice);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3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Launch add() kernel on GPU with </a:t>
            </a:r>
            <a:r>
              <a:rPr sz="1800" b="1" i="1" dirty="0">
                <a:solidFill>
                  <a:srgbClr val="0000FF"/>
                </a:solidFill>
                <a:latin typeface="Courier New"/>
                <a:cs typeface="Courier New"/>
              </a:rPr>
              <a:t>N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blocks</a:t>
            </a:r>
            <a:r>
              <a:rPr sz="1800" b="1" i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add&lt;&lt;&lt;N,1&gt;&gt;&gt;(d_a, d_b,</a:t>
            </a:r>
            <a:r>
              <a:rPr sz="1800" b="1" spc="-10" dirty="0">
                <a:solidFill>
                  <a:srgbClr val="FF3333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d_c);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result back to host</a:t>
            </a:r>
            <a:r>
              <a:rPr sz="1800" b="1" i="1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cudaMemcpy(c, d_c, size,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cudaMemcpyDeviceToHost);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Cleanup</a:t>
            </a:r>
            <a:r>
              <a:rPr sz="1800" b="1" i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45"/>
              </a:lnSpc>
            </a:pPr>
            <a:r>
              <a:rPr sz="1800" spc="-5" dirty="0">
                <a:latin typeface="Courier New"/>
                <a:cs typeface="Courier New"/>
              </a:rPr>
              <a:t>free(a); free(b);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free(c);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45"/>
              </a:lnSpc>
            </a:pPr>
            <a:r>
              <a:rPr sz="1800" spc="-5" dirty="0">
                <a:latin typeface="Courier New"/>
                <a:cs typeface="Courier New"/>
              </a:rPr>
              <a:t>cudaFree(d_a); cudaFree(d_b);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cudaFree(d_c);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return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720" y="344770"/>
            <a:ext cx="1858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Rev</a:t>
            </a:r>
            <a:r>
              <a:rPr spc="5" dirty="0"/>
              <a:t>i</a:t>
            </a:r>
            <a:r>
              <a:rPr spc="-5" dirty="0"/>
              <a:t>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550" y="1430620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0" y="1258720"/>
            <a:ext cx="5201285" cy="8851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550" dirty="0">
                <a:latin typeface="Arial"/>
                <a:cs typeface="Arial"/>
              </a:rPr>
              <a:t>Difference </a:t>
            </a:r>
            <a:r>
              <a:rPr sz="2550" spc="5" dirty="0">
                <a:latin typeface="Arial"/>
                <a:cs typeface="Arial"/>
              </a:rPr>
              <a:t>between </a:t>
            </a:r>
            <a:r>
              <a:rPr sz="2550" spc="5" dirty="0">
                <a:solidFill>
                  <a:srgbClr val="0000FF"/>
                </a:solidFill>
                <a:latin typeface="Arial"/>
                <a:cs typeface="Arial"/>
              </a:rPr>
              <a:t>host </a:t>
            </a:r>
            <a:r>
              <a:rPr sz="2550" spc="5" dirty="0">
                <a:latin typeface="Arial"/>
                <a:cs typeface="Arial"/>
              </a:rPr>
              <a:t>and</a:t>
            </a:r>
            <a:r>
              <a:rPr sz="2550" spc="-90" dirty="0"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0000FF"/>
                </a:solidFill>
                <a:latin typeface="Arial"/>
                <a:cs typeface="Arial"/>
              </a:rPr>
              <a:t>device</a:t>
            </a:r>
            <a:endParaRPr sz="2550">
              <a:latin typeface="Arial"/>
              <a:cs typeface="Arial"/>
            </a:endParaRPr>
          </a:p>
          <a:p>
            <a:pPr marL="144780">
              <a:lnSpc>
                <a:spcPct val="100000"/>
              </a:lnSpc>
              <a:spcBef>
                <a:spcPts val="490"/>
              </a:spcBef>
              <a:tabLst>
                <a:tab pos="409575" algn="l"/>
                <a:tab pos="2512695" algn="l"/>
              </a:tabLst>
            </a:pPr>
            <a:r>
              <a:rPr sz="2475" baseline="11784" dirty="0">
                <a:latin typeface="Arial"/>
                <a:cs typeface="Arial"/>
              </a:rPr>
              <a:t>–	</a:t>
            </a:r>
            <a:r>
              <a:rPr sz="2200" dirty="0">
                <a:latin typeface="Arial"/>
                <a:cs typeface="Arial"/>
              </a:rPr>
              <a:t>Host </a:t>
            </a:r>
            <a:r>
              <a:rPr sz="2200" spc="10" dirty="0">
                <a:latin typeface="Arial"/>
                <a:cs typeface="Arial"/>
              </a:rPr>
              <a:t>↔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CPU,	device </a:t>
            </a:r>
            <a:r>
              <a:rPr sz="2200" spc="10" dirty="0">
                <a:latin typeface="Arial"/>
                <a:cs typeface="Arial"/>
              </a:rPr>
              <a:t>↔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GPU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0" y="2273899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6260" y="2577747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4">
                <a:moveTo>
                  <a:pt x="0" y="0"/>
                </a:moveTo>
                <a:lnTo>
                  <a:pt x="391373" y="0"/>
                </a:lnTo>
              </a:path>
            </a:pathLst>
          </a:custGeom>
          <a:ln w="32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6404" y="2577747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0" y="0"/>
                </a:moveTo>
                <a:lnTo>
                  <a:pt x="391373" y="0"/>
                </a:lnTo>
              </a:path>
            </a:pathLst>
          </a:custGeom>
          <a:ln w="32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9000" y="2157060"/>
            <a:ext cx="818642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27785" algn="l"/>
                <a:tab pos="2977515" algn="l"/>
              </a:tabLst>
            </a:pPr>
            <a:r>
              <a:rPr sz="2550" spc="5" dirty="0">
                <a:latin typeface="Arial"/>
                <a:cs typeface="Arial"/>
              </a:rPr>
              <a:t>Using	</a:t>
            </a:r>
            <a:r>
              <a:rPr sz="2550" b="1" dirty="0">
                <a:latin typeface="Courier New"/>
                <a:cs typeface="Courier New"/>
              </a:rPr>
              <a:t>global	</a:t>
            </a:r>
            <a:r>
              <a:rPr sz="2550" spc="5" dirty="0">
                <a:latin typeface="Arial"/>
                <a:cs typeface="Arial"/>
              </a:rPr>
              <a:t>to </a:t>
            </a:r>
            <a:r>
              <a:rPr sz="2550" dirty="0">
                <a:latin typeface="Arial"/>
                <a:cs typeface="Arial"/>
              </a:rPr>
              <a:t>declare </a:t>
            </a:r>
            <a:r>
              <a:rPr sz="2550" spc="10" dirty="0">
                <a:latin typeface="Arial"/>
                <a:cs typeface="Arial"/>
              </a:rPr>
              <a:t>a </a:t>
            </a:r>
            <a:r>
              <a:rPr sz="2550" dirty="0">
                <a:latin typeface="Arial"/>
                <a:cs typeface="Arial"/>
              </a:rPr>
              <a:t>function </a:t>
            </a:r>
            <a:r>
              <a:rPr sz="2550" spc="5" dirty="0">
                <a:latin typeface="Arial"/>
                <a:cs typeface="Arial"/>
              </a:rPr>
              <a:t>as device</a:t>
            </a:r>
            <a:r>
              <a:rPr sz="2550" spc="-70" dirty="0">
                <a:latin typeface="Arial"/>
                <a:cs typeface="Arial"/>
              </a:rPr>
              <a:t> </a:t>
            </a:r>
            <a:r>
              <a:rPr sz="2550" spc="5" dirty="0">
                <a:latin typeface="Arial"/>
                <a:cs typeface="Arial"/>
              </a:rPr>
              <a:t>code</a:t>
            </a:r>
            <a:endParaRPr sz="255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382759" y="6875419"/>
            <a:ext cx="20447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5" dirty="0">
                <a:latin typeface="Times New Roman"/>
                <a:cs typeface="Times New Roman"/>
              </a:rPr>
              <a:t>3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080" y="2534504"/>
            <a:ext cx="142875" cy="7848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6510" y="2594194"/>
            <a:ext cx="291973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5"/>
              </a:spcBef>
            </a:pPr>
            <a:r>
              <a:rPr sz="2200" dirty="0">
                <a:latin typeface="Arial"/>
                <a:cs typeface="Arial"/>
              </a:rPr>
              <a:t>Executes on the</a:t>
            </a:r>
            <a:r>
              <a:rPr sz="2200" spc="-105" dirty="0"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device  </a:t>
            </a:r>
            <a:r>
              <a:rPr sz="2200" spc="-5" dirty="0">
                <a:latin typeface="Arial"/>
                <a:cs typeface="Arial"/>
              </a:rPr>
              <a:t>Called </a:t>
            </a:r>
            <a:r>
              <a:rPr sz="2200" dirty="0">
                <a:latin typeface="Arial"/>
                <a:cs typeface="Arial"/>
              </a:rPr>
              <a:t>from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host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550" y="3498180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550" y="3945220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000" y="3339937"/>
            <a:ext cx="8060055" cy="91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550" spc="5" dirty="0">
                <a:latin typeface="Arial"/>
                <a:cs typeface="Arial"/>
              </a:rPr>
              <a:t>Passing parameters from </a:t>
            </a:r>
            <a:r>
              <a:rPr sz="2550" dirty="0">
                <a:latin typeface="Arial"/>
                <a:cs typeface="Arial"/>
              </a:rPr>
              <a:t>host </a:t>
            </a:r>
            <a:r>
              <a:rPr sz="2550" spc="5" dirty="0">
                <a:latin typeface="Arial"/>
                <a:cs typeface="Arial"/>
              </a:rPr>
              <a:t>code to </a:t>
            </a:r>
            <a:r>
              <a:rPr sz="2550" spc="10" dirty="0">
                <a:latin typeface="Arial"/>
                <a:cs typeface="Arial"/>
              </a:rPr>
              <a:t>a </a:t>
            </a:r>
            <a:r>
              <a:rPr sz="2550" spc="5" dirty="0">
                <a:latin typeface="Arial"/>
                <a:cs typeface="Arial"/>
              </a:rPr>
              <a:t>device </a:t>
            </a:r>
            <a:r>
              <a:rPr sz="2550" dirty="0">
                <a:latin typeface="Arial"/>
                <a:cs typeface="Arial"/>
              </a:rPr>
              <a:t>function  </a:t>
            </a:r>
            <a:r>
              <a:rPr sz="2550" spc="5" dirty="0">
                <a:latin typeface="Arial"/>
                <a:cs typeface="Arial"/>
              </a:rPr>
              <a:t>Basic device memory</a:t>
            </a:r>
            <a:r>
              <a:rPr sz="2550" spc="-35" dirty="0">
                <a:latin typeface="Arial"/>
                <a:cs typeface="Arial"/>
              </a:rPr>
              <a:t> </a:t>
            </a:r>
            <a:r>
              <a:rPr sz="2550" spc="5" dirty="0">
                <a:latin typeface="Arial"/>
                <a:cs typeface="Arial"/>
              </a:rPr>
              <a:t>management</a:t>
            </a:r>
            <a:endParaRPr sz="2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1080" y="4186773"/>
            <a:ext cx="142875" cy="117856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510" y="4224874"/>
            <a:ext cx="2037080" cy="117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200" b="1" spc="-5" dirty="0">
                <a:latin typeface="Courier New"/>
                <a:cs typeface="Courier New"/>
              </a:rPr>
              <a:t>cudaMalloc(</a:t>
            </a:r>
            <a:r>
              <a:rPr sz="2200" b="1" spc="5" dirty="0">
                <a:latin typeface="Courier New"/>
                <a:cs typeface="Courier New"/>
              </a:rPr>
              <a:t>)  </a:t>
            </a:r>
            <a:r>
              <a:rPr sz="2200" b="1" spc="-5" dirty="0">
                <a:latin typeface="Courier New"/>
                <a:cs typeface="Courier New"/>
              </a:rPr>
              <a:t>cudaMemcpy(</a:t>
            </a:r>
            <a:r>
              <a:rPr sz="2200" b="1" spc="5" dirty="0">
                <a:latin typeface="Courier New"/>
                <a:cs typeface="Courier New"/>
              </a:rPr>
              <a:t>)  </a:t>
            </a:r>
            <a:r>
              <a:rPr sz="2200" b="1" spc="-5" dirty="0">
                <a:latin typeface="Courier New"/>
                <a:cs typeface="Courier New"/>
              </a:rPr>
              <a:t>cudaFree()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0550" y="5545420"/>
            <a:ext cx="14160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21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000" y="5442549"/>
            <a:ext cx="381317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5" dirty="0">
                <a:latin typeface="Arial"/>
                <a:cs typeface="Arial"/>
              </a:rPr>
              <a:t>Launching </a:t>
            </a:r>
            <a:r>
              <a:rPr sz="2550" dirty="0">
                <a:latin typeface="Arial"/>
                <a:cs typeface="Arial"/>
              </a:rPr>
              <a:t>parallel</a:t>
            </a:r>
            <a:r>
              <a:rPr sz="2550" spc="-70" dirty="0">
                <a:latin typeface="Arial"/>
                <a:cs typeface="Arial"/>
              </a:rPr>
              <a:t> </a:t>
            </a:r>
            <a:r>
              <a:rPr sz="2550" spc="5" dirty="0">
                <a:latin typeface="Arial"/>
                <a:cs typeface="Arial"/>
              </a:rPr>
              <a:t>kernels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1080" y="6335360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dirty="0">
                <a:latin typeface="Arial"/>
                <a:cs typeface="Arial"/>
              </a:rPr>
              <a:t>–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1080" y="5826343"/>
            <a:ext cx="6938009" cy="83566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277495" algn="l"/>
              </a:tabLst>
            </a:pPr>
            <a:r>
              <a:rPr sz="2475" baseline="10101" dirty="0">
                <a:latin typeface="Arial"/>
                <a:cs typeface="Arial"/>
              </a:rPr>
              <a:t>–	</a:t>
            </a:r>
            <a:r>
              <a:rPr sz="2200" spc="-5" dirty="0">
                <a:latin typeface="Arial"/>
                <a:cs typeface="Arial"/>
              </a:rPr>
              <a:t>Launch </a:t>
            </a:r>
            <a:r>
              <a:rPr sz="2200" i="1" spc="5" dirty="0">
                <a:latin typeface="Arial"/>
                <a:cs typeface="Arial"/>
              </a:rPr>
              <a:t>N </a:t>
            </a:r>
            <a:r>
              <a:rPr sz="2200" dirty="0">
                <a:latin typeface="Arial"/>
                <a:cs typeface="Arial"/>
              </a:rPr>
              <a:t>copies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b="1" spc="-5" dirty="0">
                <a:latin typeface="Courier New"/>
                <a:cs typeface="Courier New"/>
              </a:rPr>
              <a:t>add()</a:t>
            </a:r>
            <a:r>
              <a:rPr sz="2200" b="1" spc="-74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"/>
                <a:cs typeface="Arial"/>
              </a:rPr>
              <a:t>with </a:t>
            </a:r>
            <a:r>
              <a:rPr sz="2200" b="1" spc="-5" dirty="0">
                <a:latin typeface="Courier New"/>
                <a:cs typeface="Courier New"/>
              </a:rPr>
              <a:t>add&lt;&lt;&lt;N,1&gt;&gt;&gt;(…);</a:t>
            </a:r>
            <a:endParaRPr sz="2200">
              <a:latin typeface="Courier New"/>
              <a:cs typeface="Courier New"/>
            </a:endParaRPr>
          </a:p>
          <a:p>
            <a:pPr marL="277495">
              <a:lnSpc>
                <a:spcPct val="100000"/>
              </a:lnSpc>
              <a:spcBef>
                <a:spcPts val="550"/>
              </a:spcBef>
            </a:pPr>
            <a:r>
              <a:rPr sz="2200" dirty="0">
                <a:latin typeface="Arial"/>
                <a:cs typeface="Arial"/>
              </a:rPr>
              <a:t>Use </a:t>
            </a:r>
            <a:r>
              <a:rPr sz="2200" b="1" spc="-5" dirty="0">
                <a:latin typeface="Courier New"/>
                <a:cs typeface="Courier New"/>
              </a:rPr>
              <a:t>blockIdx.x</a:t>
            </a:r>
            <a:r>
              <a:rPr sz="2200" b="1" spc="-75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"/>
                <a:cs typeface="Arial"/>
              </a:rPr>
              <a:t>to access block </a:t>
            </a:r>
            <a:r>
              <a:rPr sz="2200" spc="-5" dirty="0">
                <a:latin typeface="Arial"/>
                <a:cs typeface="Arial"/>
              </a:rPr>
              <a:t>index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3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9300" y="2949540"/>
            <a:ext cx="3495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Introducing</a:t>
            </a:r>
            <a:r>
              <a:rPr sz="3200" spc="-4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threads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0870" y="554320"/>
            <a:ext cx="3771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</a:t>
            </a:r>
            <a:r>
              <a:rPr spc="-375" dirty="0"/>
              <a:t>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36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8451850" cy="142875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 algn="just">
              <a:lnSpc>
                <a:spcPct val="107300"/>
              </a:lnSpc>
              <a:spcBef>
                <a:spcPts val="334"/>
              </a:spcBef>
            </a:pPr>
            <a:r>
              <a:rPr sz="2800" spc="-30" dirty="0">
                <a:latin typeface="Arial"/>
                <a:cs typeface="Arial"/>
              </a:rPr>
              <a:t>Terminology: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block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5" dirty="0">
                <a:latin typeface="Arial"/>
                <a:cs typeface="Arial"/>
              </a:rPr>
              <a:t>be </a:t>
            </a:r>
            <a:r>
              <a:rPr sz="2800" dirty="0">
                <a:latin typeface="Arial"/>
                <a:cs typeface="Arial"/>
              </a:rPr>
              <a:t>split </a:t>
            </a:r>
            <a:r>
              <a:rPr sz="2800" spc="-5" dirty="0">
                <a:latin typeface="Arial"/>
                <a:cs typeface="Arial"/>
              </a:rPr>
              <a:t>into parallel threads  </a:t>
            </a:r>
            <a:r>
              <a:rPr sz="2800" spc="-15" dirty="0">
                <a:latin typeface="Arial"/>
                <a:cs typeface="Arial"/>
              </a:rPr>
              <a:t>Let’s </a:t>
            </a:r>
            <a:r>
              <a:rPr sz="2800" dirty="0">
                <a:latin typeface="Arial"/>
                <a:cs typeface="Arial"/>
              </a:rPr>
              <a:t>change </a:t>
            </a: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82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use parallel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threads </a:t>
            </a:r>
            <a:r>
              <a:rPr sz="2800" spc="-5" dirty="0">
                <a:latin typeface="Arial"/>
                <a:cs typeface="Arial"/>
              </a:rPr>
              <a:t>instead of  parallel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483676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53549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4619590"/>
            <a:ext cx="7548880" cy="10617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800" spc="-25" dirty="0">
                <a:latin typeface="Arial"/>
                <a:cs typeface="Arial"/>
              </a:rPr>
              <a:t>We </a:t>
            </a:r>
            <a:r>
              <a:rPr sz="2800" dirty="0">
                <a:latin typeface="Arial"/>
                <a:cs typeface="Arial"/>
              </a:rPr>
              <a:t>use </a:t>
            </a:r>
            <a:r>
              <a:rPr sz="2800" b="1" spc="-5" dirty="0">
                <a:latin typeface="Courier New"/>
                <a:cs typeface="Courier New"/>
              </a:rPr>
              <a:t>threadIdx.x</a:t>
            </a:r>
            <a:r>
              <a:rPr sz="2800" b="1" spc="-93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instead of </a:t>
            </a:r>
            <a:r>
              <a:rPr sz="2800" b="1" spc="-5" dirty="0">
                <a:latin typeface="Courier New"/>
                <a:cs typeface="Courier New"/>
              </a:rPr>
              <a:t>blockIdx.x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make one </a:t>
            </a:r>
            <a:r>
              <a:rPr sz="2800" dirty="0">
                <a:latin typeface="Arial"/>
                <a:cs typeface="Arial"/>
              </a:rPr>
              <a:t>change in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main()</a:t>
            </a:r>
            <a:r>
              <a:rPr sz="2800" spc="-5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000" y="3164170"/>
            <a:ext cx="77724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a[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0870" y="554320"/>
            <a:ext cx="3771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</a:t>
            </a:r>
            <a:r>
              <a:rPr spc="-375" dirty="0"/>
              <a:t>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563970"/>
            <a:ext cx="77724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a[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b[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threadIdx.x</a:t>
            </a:r>
            <a:r>
              <a:rPr sz="1800" spc="-5" dirty="0">
                <a:latin typeface="Courier New"/>
                <a:cs typeface="Courier New"/>
              </a:rPr>
              <a:t>];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0" y="3512149"/>
            <a:ext cx="5943600" cy="3575050"/>
          </a:xfrm>
          <a:custGeom>
            <a:avLst/>
            <a:gdLst/>
            <a:ahLst/>
            <a:cxnLst/>
            <a:rect l="l" t="t" r="r" b="b"/>
            <a:pathLst>
              <a:path w="5943600" h="3575050">
                <a:moveTo>
                  <a:pt x="5347970" y="0"/>
                </a:moveTo>
                <a:lnTo>
                  <a:pt x="595630" y="0"/>
                </a:lnTo>
                <a:lnTo>
                  <a:pt x="550909" y="2191"/>
                </a:lnTo>
                <a:lnTo>
                  <a:pt x="506429" y="8619"/>
                </a:lnTo>
                <a:lnTo>
                  <a:pt x="462411" y="19060"/>
                </a:lnTo>
                <a:lnTo>
                  <a:pt x="419079" y="33294"/>
                </a:lnTo>
                <a:lnTo>
                  <a:pt x="376654" y="51097"/>
                </a:lnTo>
                <a:lnTo>
                  <a:pt x="335357" y="72249"/>
                </a:lnTo>
                <a:lnTo>
                  <a:pt x="295411" y="96526"/>
                </a:lnTo>
                <a:lnTo>
                  <a:pt x="257037" y="123708"/>
                </a:lnTo>
                <a:lnTo>
                  <a:pt x="220458" y="153572"/>
                </a:lnTo>
                <a:lnTo>
                  <a:pt x="185896" y="185896"/>
                </a:lnTo>
                <a:lnTo>
                  <a:pt x="153572" y="220458"/>
                </a:lnTo>
                <a:lnTo>
                  <a:pt x="123708" y="257037"/>
                </a:lnTo>
                <a:lnTo>
                  <a:pt x="96526" y="295411"/>
                </a:lnTo>
                <a:lnTo>
                  <a:pt x="72249" y="335357"/>
                </a:lnTo>
                <a:lnTo>
                  <a:pt x="51097" y="376654"/>
                </a:lnTo>
                <a:lnTo>
                  <a:pt x="33294" y="419079"/>
                </a:lnTo>
                <a:lnTo>
                  <a:pt x="19060" y="462411"/>
                </a:lnTo>
                <a:lnTo>
                  <a:pt x="8619" y="506429"/>
                </a:lnTo>
                <a:lnTo>
                  <a:pt x="2191" y="550909"/>
                </a:lnTo>
                <a:lnTo>
                  <a:pt x="0" y="595629"/>
                </a:lnTo>
                <a:lnTo>
                  <a:pt x="0" y="2979420"/>
                </a:lnTo>
                <a:lnTo>
                  <a:pt x="2191" y="3024140"/>
                </a:lnTo>
                <a:lnTo>
                  <a:pt x="8619" y="3068620"/>
                </a:lnTo>
                <a:lnTo>
                  <a:pt x="19060" y="3112638"/>
                </a:lnTo>
                <a:lnTo>
                  <a:pt x="33294" y="3155970"/>
                </a:lnTo>
                <a:lnTo>
                  <a:pt x="51097" y="3198395"/>
                </a:lnTo>
                <a:lnTo>
                  <a:pt x="72249" y="3239692"/>
                </a:lnTo>
                <a:lnTo>
                  <a:pt x="96526" y="3279638"/>
                </a:lnTo>
                <a:lnTo>
                  <a:pt x="123708" y="3318012"/>
                </a:lnTo>
                <a:lnTo>
                  <a:pt x="153572" y="3354591"/>
                </a:lnTo>
                <a:lnTo>
                  <a:pt x="185896" y="3389153"/>
                </a:lnTo>
                <a:lnTo>
                  <a:pt x="220458" y="3421477"/>
                </a:lnTo>
                <a:lnTo>
                  <a:pt x="257037" y="3451341"/>
                </a:lnTo>
                <a:lnTo>
                  <a:pt x="295411" y="3478523"/>
                </a:lnTo>
                <a:lnTo>
                  <a:pt x="335357" y="3502800"/>
                </a:lnTo>
                <a:lnTo>
                  <a:pt x="376654" y="3523952"/>
                </a:lnTo>
                <a:lnTo>
                  <a:pt x="419079" y="3541755"/>
                </a:lnTo>
                <a:lnTo>
                  <a:pt x="462411" y="3555989"/>
                </a:lnTo>
                <a:lnTo>
                  <a:pt x="506429" y="3566430"/>
                </a:lnTo>
                <a:lnTo>
                  <a:pt x="550909" y="3572858"/>
                </a:lnTo>
                <a:lnTo>
                  <a:pt x="595630" y="3575050"/>
                </a:lnTo>
                <a:lnTo>
                  <a:pt x="5347970" y="3575050"/>
                </a:lnTo>
                <a:lnTo>
                  <a:pt x="5392690" y="3572858"/>
                </a:lnTo>
                <a:lnTo>
                  <a:pt x="5437170" y="3566430"/>
                </a:lnTo>
                <a:lnTo>
                  <a:pt x="5481188" y="3555989"/>
                </a:lnTo>
                <a:lnTo>
                  <a:pt x="5524520" y="3541755"/>
                </a:lnTo>
                <a:lnTo>
                  <a:pt x="5566945" y="3523952"/>
                </a:lnTo>
                <a:lnTo>
                  <a:pt x="5608242" y="3502800"/>
                </a:lnTo>
                <a:lnTo>
                  <a:pt x="5648188" y="3478523"/>
                </a:lnTo>
                <a:lnTo>
                  <a:pt x="5686562" y="3451341"/>
                </a:lnTo>
                <a:lnTo>
                  <a:pt x="5723141" y="3421477"/>
                </a:lnTo>
                <a:lnTo>
                  <a:pt x="5757703" y="3389153"/>
                </a:lnTo>
                <a:lnTo>
                  <a:pt x="5790027" y="3354591"/>
                </a:lnTo>
                <a:lnTo>
                  <a:pt x="5819891" y="3318012"/>
                </a:lnTo>
                <a:lnTo>
                  <a:pt x="5847073" y="3279638"/>
                </a:lnTo>
                <a:lnTo>
                  <a:pt x="5871350" y="3239692"/>
                </a:lnTo>
                <a:lnTo>
                  <a:pt x="5892502" y="3198395"/>
                </a:lnTo>
                <a:lnTo>
                  <a:pt x="5910305" y="3155970"/>
                </a:lnTo>
                <a:lnTo>
                  <a:pt x="5924539" y="3112638"/>
                </a:lnTo>
                <a:lnTo>
                  <a:pt x="5934980" y="3068620"/>
                </a:lnTo>
                <a:lnTo>
                  <a:pt x="5941408" y="3024140"/>
                </a:lnTo>
                <a:lnTo>
                  <a:pt x="5943600" y="2979420"/>
                </a:lnTo>
                <a:lnTo>
                  <a:pt x="5943600" y="595629"/>
                </a:lnTo>
                <a:lnTo>
                  <a:pt x="5941408" y="550909"/>
                </a:lnTo>
                <a:lnTo>
                  <a:pt x="5934980" y="506429"/>
                </a:lnTo>
                <a:lnTo>
                  <a:pt x="5924539" y="462411"/>
                </a:lnTo>
                <a:lnTo>
                  <a:pt x="5910305" y="419079"/>
                </a:lnTo>
                <a:lnTo>
                  <a:pt x="5892502" y="376654"/>
                </a:lnTo>
                <a:lnTo>
                  <a:pt x="5871350" y="335357"/>
                </a:lnTo>
                <a:lnTo>
                  <a:pt x="5847073" y="295411"/>
                </a:lnTo>
                <a:lnTo>
                  <a:pt x="5819891" y="257037"/>
                </a:lnTo>
                <a:lnTo>
                  <a:pt x="5790027" y="220458"/>
                </a:lnTo>
                <a:lnTo>
                  <a:pt x="5757703" y="185896"/>
                </a:lnTo>
                <a:lnTo>
                  <a:pt x="5723141" y="153572"/>
                </a:lnTo>
                <a:lnTo>
                  <a:pt x="5686562" y="123708"/>
                </a:lnTo>
                <a:lnTo>
                  <a:pt x="5648188" y="96526"/>
                </a:lnTo>
                <a:lnTo>
                  <a:pt x="5608242" y="72249"/>
                </a:lnTo>
                <a:lnTo>
                  <a:pt x="5566945" y="51097"/>
                </a:lnTo>
                <a:lnTo>
                  <a:pt x="5524520" y="33294"/>
                </a:lnTo>
                <a:lnTo>
                  <a:pt x="5481188" y="19060"/>
                </a:lnTo>
                <a:lnTo>
                  <a:pt x="5437170" y="8619"/>
                </a:lnTo>
                <a:lnTo>
                  <a:pt x="5392690" y="2191"/>
                </a:lnTo>
                <a:lnTo>
                  <a:pt x="53479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3512149"/>
            <a:ext cx="5943600" cy="3575050"/>
          </a:xfrm>
          <a:custGeom>
            <a:avLst/>
            <a:gdLst/>
            <a:ahLst/>
            <a:cxnLst/>
            <a:rect l="l" t="t" r="r" b="b"/>
            <a:pathLst>
              <a:path w="5943600" h="3575050">
                <a:moveTo>
                  <a:pt x="595630" y="0"/>
                </a:moveTo>
                <a:lnTo>
                  <a:pt x="550909" y="2191"/>
                </a:lnTo>
                <a:lnTo>
                  <a:pt x="506429" y="8619"/>
                </a:lnTo>
                <a:lnTo>
                  <a:pt x="462411" y="19060"/>
                </a:lnTo>
                <a:lnTo>
                  <a:pt x="419079" y="33294"/>
                </a:lnTo>
                <a:lnTo>
                  <a:pt x="376654" y="51097"/>
                </a:lnTo>
                <a:lnTo>
                  <a:pt x="335357" y="72249"/>
                </a:lnTo>
                <a:lnTo>
                  <a:pt x="295411" y="96526"/>
                </a:lnTo>
                <a:lnTo>
                  <a:pt x="257037" y="123708"/>
                </a:lnTo>
                <a:lnTo>
                  <a:pt x="220458" y="153572"/>
                </a:lnTo>
                <a:lnTo>
                  <a:pt x="185896" y="185896"/>
                </a:lnTo>
                <a:lnTo>
                  <a:pt x="153572" y="220458"/>
                </a:lnTo>
                <a:lnTo>
                  <a:pt x="123708" y="257037"/>
                </a:lnTo>
                <a:lnTo>
                  <a:pt x="96526" y="295411"/>
                </a:lnTo>
                <a:lnTo>
                  <a:pt x="72249" y="335357"/>
                </a:lnTo>
                <a:lnTo>
                  <a:pt x="51097" y="376654"/>
                </a:lnTo>
                <a:lnTo>
                  <a:pt x="33294" y="419079"/>
                </a:lnTo>
                <a:lnTo>
                  <a:pt x="19060" y="462411"/>
                </a:lnTo>
                <a:lnTo>
                  <a:pt x="8619" y="506429"/>
                </a:lnTo>
                <a:lnTo>
                  <a:pt x="2191" y="550909"/>
                </a:lnTo>
                <a:lnTo>
                  <a:pt x="0" y="595629"/>
                </a:lnTo>
                <a:lnTo>
                  <a:pt x="0" y="2979420"/>
                </a:lnTo>
                <a:lnTo>
                  <a:pt x="2191" y="3024140"/>
                </a:lnTo>
                <a:lnTo>
                  <a:pt x="8619" y="3068620"/>
                </a:lnTo>
                <a:lnTo>
                  <a:pt x="19060" y="3112638"/>
                </a:lnTo>
                <a:lnTo>
                  <a:pt x="33294" y="3155970"/>
                </a:lnTo>
                <a:lnTo>
                  <a:pt x="51097" y="3198395"/>
                </a:lnTo>
                <a:lnTo>
                  <a:pt x="72249" y="3239692"/>
                </a:lnTo>
                <a:lnTo>
                  <a:pt x="96526" y="3279638"/>
                </a:lnTo>
                <a:lnTo>
                  <a:pt x="123708" y="3318012"/>
                </a:lnTo>
                <a:lnTo>
                  <a:pt x="153572" y="3354591"/>
                </a:lnTo>
                <a:lnTo>
                  <a:pt x="185896" y="3389153"/>
                </a:lnTo>
                <a:lnTo>
                  <a:pt x="220458" y="3421477"/>
                </a:lnTo>
                <a:lnTo>
                  <a:pt x="257037" y="3451341"/>
                </a:lnTo>
                <a:lnTo>
                  <a:pt x="295411" y="3478523"/>
                </a:lnTo>
                <a:lnTo>
                  <a:pt x="335357" y="3502800"/>
                </a:lnTo>
                <a:lnTo>
                  <a:pt x="376654" y="3523952"/>
                </a:lnTo>
                <a:lnTo>
                  <a:pt x="419079" y="3541755"/>
                </a:lnTo>
                <a:lnTo>
                  <a:pt x="462411" y="3555989"/>
                </a:lnTo>
                <a:lnTo>
                  <a:pt x="506429" y="3566430"/>
                </a:lnTo>
                <a:lnTo>
                  <a:pt x="550909" y="3572858"/>
                </a:lnTo>
                <a:lnTo>
                  <a:pt x="595630" y="3575050"/>
                </a:lnTo>
                <a:lnTo>
                  <a:pt x="5347970" y="3575050"/>
                </a:lnTo>
                <a:lnTo>
                  <a:pt x="5392690" y="3572858"/>
                </a:lnTo>
                <a:lnTo>
                  <a:pt x="5437170" y="3566430"/>
                </a:lnTo>
                <a:lnTo>
                  <a:pt x="5481188" y="3555989"/>
                </a:lnTo>
                <a:lnTo>
                  <a:pt x="5524520" y="3541755"/>
                </a:lnTo>
                <a:lnTo>
                  <a:pt x="5566945" y="3523952"/>
                </a:lnTo>
                <a:lnTo>
                  <a:pt x="5608242" y="3502800"/>
                </a:lnTo>
                <a:lnTo>
                  <a:pt x="5648188" y="3478523"/>
                </a:lnTo>
                <a:lnTo>
                  <a:pt x="5686562" y="3451341"/>
                </a:lnTo>
                <a:lnTo>
                  <a:pt x="5723141" y="3421477"/>
                </a:lnTo>
                <a:lnTo>
                  <a:pt x="5757703" y="3389153"/>
                </a:lnTo>
                <a:lnTo>
                  <a:pt x="5790027" y="3354591"/>
                </a:lnTo>
                <a:lnTo>
                  <a:pt x="5819891" y="3318012"/>
                </a:lnTo>
                <a:lnTo>
                  <a:pt x="5847073" y="3279638"/>
                </a:lnTo>
                <a:lnTo>
                  <a:pt x="5871350" y="3239692"/>
                </a:lnTo>
                <a:lnTo>
                  <a:pt x="5892502" y="3198395"/>
                </a:lnTo>
                <a:lnTo>
                  <a:pt x="5910305" y="3155970"/>
                </a:lnTo>
                <a:lnTo>
                  <a:pt x="5924539" y="3112638"/>
                </a:lnTo>
                <a:lnTo>
                  <a:pt x="5934980" y="3068620"/>
                </a:lnTo>
                <a:lnTo>
                  <a:pt x="5941408" y="3024140"/>
                </a:lnTo>
                <a:lnTo>
                  <a:pt x="5943600" y="2979420"/>
                </a:lnTo>
                <a:lnTo>
                  <a:pt x="5943600" y="595629"/>
                </a:lnTo>
                <a:lnTo>
                  <a:pt x="5941408" y="550909"/>
                </a:lnTo>
                <a:lnTo>
                  <a:pt x="5934980" y="506429"/>
                </a:lnTo>
                <a:lnTo>
                  <a:pt x="5924539" y="462411"/>
                </a:lnTo>
                <a:lnTo>
                  <a:pt x="5910305" y="419079"/>
                </a:lnTo>
                <a:lnTo>
                  <a:pt x="5892502" y="376654"/>
                </a:lnTo>
                <a:lnTo>
                  <a:pt x="5871350" y="335357"/>
                </a:lnTo>
                <a:lnTo>
                  <a:pt x="5847073" y="295411"/>
                </a:lnTo>
                <a:lnTo>
                  <a:pt x="5819891" y="257037"/>
                </a:lnTo>
                <a:lnTo>
                  <a:pt x="5790027" y="220458"/>
                </a:lnTo>
                <a:lnTo>
                  <a:pt x="5757703" y="185896"/>
                </a:lnTo>
                <a:lnTo>
                  <a:pt x="5723141" y="153572"/>
                </a:lnTo>
                <a:lnTo>
                  <a:pt x="5686562" y="123708"/>
                </a:lnTo>
                <a:lnTo>
                  <a:pt x="5648188" y="96526"/>
                </a:lnTo>
                <a:lnTo>
                  <a:pt x="5608242" y="72249"/>
                </a:lnTo>
                <a:lnTo>
                  <a:pt x="5566945" y="51097"/>
                </a:lnTo>
                <a:lnTo>
                  <a:pt x="5524520" y="33294"/>
                </a:lnTo>
                <a:lnTo>
                  <a:pt x="5481188" y="19060"/>
                </a:lnTo>
                <a:lnTo>
                  <a:pt x="5437170" y="8619"/>
                </a:lnTo>
                <a:lnTo>
                  <a:pt x="5392690" y="2191"/>
                </a:lnTo>
                <a:lnTo>
                  <a:pt x="5347970" y="0"/>
                </a:lnTo>
                <a:lnTo>
                  <a:pt x="5956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4600" y="419668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085">
              <a:lnSpc>
                <a:spcPts val="1400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a[0]</a:t>
            </a:r>
            <a:endParaRPr sz="1200">
              <a:latin typeface="Courier New"/>
              <a:cs typeface="Courier New"/>
            </a:endParaRPr>
          </a:p>
          <a:p>
            <a:pPr marL="45085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b[0]</a:t>
            </a:r>
            <a:endParaRPr sz="1200">
              <a:latin typeface="Courier New"/>
              <a:cs typeface="Courier New"/>
            </a:endParaRPr>
          </a:p>
          <a:p>
            <a:pPr marL="45085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c[0]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9740" y="3203540"/>
            <a:ext cx="151892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9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9467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085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a[1]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b[1]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c[1]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62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a[2]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b[2]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c[2]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a[3]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b[3]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c[3]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52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10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68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7800" y="419668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10"/>
              </a:spcBef>
            </a:pPr>
            <a:r>
              <a:rPr sz="1200" b="1" spc="-5" dirty="0">
                <a:latin typeface="Courier New"/>
                <a:cs typeface="Courier New"/>
              </a:rPr>
              <a:t>a[4]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b[4]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c[5]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26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36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a[5]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b[5]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c[5]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94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a[6]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b[6]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c[6]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5200" y="4181440"/>
            <a:ext cx="457200" cy="114300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720">
              <a:lnSpc>
                <a:spcPts val="1400"/>
              </a:lnSpc>
              <a:spcBef>
                <a:spcPts val="900"/>
              </a:spcBef>
            </a:pPr>
            <a:r>
              <a:rPr sz="1200" b="1" spc="-5" dirty="0">
                <a:latin typeface="Courier New"/>
                <a:cs typeface="Courier New"/>
              </a:rPr>
              <a:t>a[7]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b[7]</a:t>
            </a:r>
            <a:endParaRPr sz="1200">
              <a:latin typeface="Courier New"/>
              <a:cs typeface="Courier New"/>
            </a:endParaRPr>
          </a:p>
          <a:p>
            <a:pPr marL="45720" marR="38735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c[7]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584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42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threadIdx.x=6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30068" y="53688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threadIdx.x=7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08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1111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4</a:t>
            </a: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510" y="229200"/>
            <a:ext cx="9829800" cy="7138670"/>
          </a:xfrm>
          <a:custGeom>
            <a:avLst/>
            <a:gdLst/>
            <a:ahLst/>
            <a:cxnLst/>
            <a:rect l="l" t="t" r="r" b="b"/>
            <a:pathLst>
              <a:path w="9829800" h="7138670">
                <a:moveTo>
                  <a:pt x="9829800" y="0"/>
                </a:moveTo>
                <a:lnTo>
                  <a:pt x="0" y="0"/>
                </a:lnTo>
                <a:lnTo>
                  <a:pt x="0" y="7138670"/>
                </a:lnTo>
                <a:lnTo>
                  <a:pt x="9829800" y="7138670"/>
                </a:lnTo>
                <a:lnTo>
                  <a:pt x="98298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510" y="229200"/>
            <a:ext cx="9829800" cy="7138670"/>
          </a:xfrm>
          <a:custGeom>
            <a:avLst/>
            <a:gdLst/>
            <a:ahLst/>
            <a:cxnLst/>
            <a:rect l="l" t="t" r="r" b="b"/>
            <a:pathLst>
              <a:path w="9829800" h="7138670">
                <a:moveTo>
                  <a:pt x="4916170" y="7138670"/>
                </a:moveTo>
                <a:lnTo>
                  <a:pt x="0" y="7138670"/>
                </a:lnTo>
                <a:lnTo>
                  <a:pt x="0" y="0"/>
                </a:lnTo>
                <a:lnTo>
                  <a:pt x="9829800" y="0"/>
                </a:lnTo>
                <a:lnTo>
                  <a:pt x="9829800" y="7138670"/>
                </a:lnTo>
                <a:lnTo>
                  <a:pt x="4916170" y="713867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690" y="379059"/>
            <a:ext cx="3362960" cy="1315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147445">
              <a:lnSpc>
                <a:spcPct val="90700"/>
              </a:lnSpc>
              <a:spcBef>
                <a:spcPts val="300"/>
              </a:spcBef>
            </a:pPr>
            <a:r>
              <a:rPr sz="1800" i="1" dirty="0">
                <a:latin typeface="Arial"/>
                <a:cs typeface="Arial"/>
              </a:rPr>
              <a:t>/* </a:t>
            </a:r>
            <a:r>
              <a:rPr sz="1800" i="1" spc="-5" dirty="0">
                <a:latin typeface="Arial"/>
                <a:cs typeface="Arial"/>
              </a:rPr>
              <a:t>cuda-vecadd2.cu */  </a:t>
            </a: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dirty="0">
                <a:latin typeface="Courier New"/>
                <a:cs typeface="Courier New"/>
              </a:rPr>
              <a:t>N </a:t>
            </a:r>
            <a:r>
              <a:rPr sz="1800" spc="-5" dirty="0">
                <a:latin typeface="Courier New"/>
                <a:cs typeface="Courier New"/>
              </a:rPr>
              <a:t>1024 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198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*a, *b,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*d_a, *d_b,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*d_c;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1290" y="1135980"/>
            <a:ext cx="41402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/* host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spc="-5" dirty="0">
                <a:latin typeface="Courier New"/>
                <a:cs typeface="Courier New"/>
              </a:rPr>
              <a:t>/* device copies of a, b, </a:t>
            </a:r>
            <a:r>
              <a:rPr sz="1800" dirty="0">
                <a:latin typeface="Courier New"/>
                <a:cs typeface="Courier New"/>
              </a:rPr>
              <a:t>c</a:t>
            </a:r>
            <a:r>
              <a:rPr sz="1800" spc="-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890" y="1654140"/>
            <a:ext cx="8940165" cy="522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const size_t </a:t>
            </a:r>
            <a:r>
              <a:rPr sz="1800" spc="-5" dirty="0">
                <a:latin typeface="Courier New"/>
                <a:cs typeface="Courier New"/>
              </a:rPr>
              <a:t>size </a:t>
            </a:r>
            <a:r>
              <a:rPr sz="1800" dirty="0">
                <a:latin typeface="Courier New"/>
                <a:cs typeface="Courier New"/>
              </a:rPr>
              <a:t>= N *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sizeof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  <a:p>
            <a:pPr marL="12700" marR="2610485">
              <a:lnSpc>
                <a:spcPct val="94600"/>
              </a:lnSpc>
              <a:spcBef>
                <a:spcPts val="55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Alloc space for device copies of a, b, </a:t>
            </a:r>
            <a:r>
              <a:rPr sz="1800" b="1" i="1" dirty="0">
                <a:solidFill>
                  <a:srgbClr val="0000FF"/>
                </a:solidFill>
                <a:latin typeface="Courier New"/>
                <a:cs typeface="Courier New"/>
              </a:rPr>
              <a:t>c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  </a:t>
            </a:r>
            <a:r>
              <a:rPr sz="1800" spc="-5" dirty="0">
                <a:latin typeface="Courier New"/>
                <a:cs typeface="Courier New"/>
              </a:rPr>
              <a:t>cudaMalloc((void **)&amp;d_a, size);  cudaMalloc((void **)&amp;d_b, size);  cudaMalloc((void **)&amp;d_c,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size);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Alloc space for host copies of a,b,c and setup input values</a:t>
            </a:r>
            <a:r>
              <a:rPr sz="1800" b="1" i="1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 marR="3021965" algn="just">
              <a:lnSpc>
                <a:spcPts val="2039"/>
              </a:lnSpc>
              <a:spcBef>
                <a:spcPts val="110"/>
              </a:spcBef>
            </a:pPr>
            <a:r>
              <a:rPr sz="1800" dirty="0">
                <a:latin typeface="Courier New"/>
                <a:cs typeface="Courier New"/>
              </a:rPr>
              <a:t>a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*)malloc(size); random_ints(a, N);  </a:t>
            </a:r>
            <a:r>
              <a:rPr sz="1800" dirty="0">
                <a:latin typeface="Courier New"/>
                <a:cs typeface="Courier New"/>
              </a:rPr>
              <a:t>b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*)malloc(size); random_ints(b, N);  </a:t>
            </a:r>
            <a:r>
              <a:rPr sz="1800" dirty="0">
                <a:latin typeface="Courier New"/>
                <a:cs typeface="Courier New"/>
              </a:rPr>
              <a:t>c =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*)malloc(size);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3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inputs to device</a:t>
            </a:r>
            <a:r>
              <a:rPr sz="1800" b="1" i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 marR="2198370">
              <a:lnSpc>
                <a:spcPts val="2039"/>
              </a:lnSpc>
              <a:spcBef>
                <a:spcPts val="105"/>
              </a:spcBef>
            </a:pPr>
            <a:r>
              <a:rPr sz="1800" spc="-5" dirty="0">
                <a:latin typeface="Courier New"/>
                <a:cs typeface="Courier New"/>
              </a:rPr>
              <a:t>cudaMemcpy(d_a, a, size, cudaMemcpyHostToDevice);  cudaMemcpy(d_b, b, size,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cudaMemcpyHostToDevice);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30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Launch add() kernel on GPU with </a:t>
            </a:r>
            <a:r>
              <a:rPr sz="1800" b="1" i="1" dirty="0">
                <a:solidFill>
                  <a:srgbClr val="FF3333"/>
                </a:solidFill>
                <a:latin typeface="Courier New"/>
                <a:cs typeface="Courier New"/>
              </a:rPr>
              <a:t>N </a:t>
            </a:r>
            <a:r>
              <a:rPr sz="1800" b="1" i="1" spc="-5" dirty="0">
                <a:solidFill>
                  <a:srgbClr val="FF3333"/>
                </a:solidFill>
                <a:latin typeface="Courier New"/>
                <a:cs typeface="Courier New"/>
              </a:rPr>
              <a:t>threads</a:t>
            </a:r>
            <a:r>
              <a:rPr sz="1800" b="1" i="1" spc="-25" dirty="0">
                <a:solidFill>
                  <a:srgbClr val="FF3333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FF3333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add&lt;&lt;&lt;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1,N</a:t>
            </a:r>
            <a:r>
              <a:rPr sz="1800" spc="-5" dirty="0">
                <a:latin typeface="Courier New"/>
                <a:cs typeface="Courier New"/>
              </a:rPr>
              <a:t>&gt;&gt;&gt;(d_a, d_b,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d_c);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45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Copy result back to host</a:t>
            </a:r>
            <a:r>
              <a:rPr sz="1800" b="1" i="1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45"/>
              </a:lnSpc>
            </a:pPr>
            <a:r>
              <a:rPr sz="1800" spc="-5" dirty="0">
                <a:latin typeface="Courier New"/>
                <a:cs typeface="Courier New"/>
              </a:rPr>
              <a:t>cudaMemcpy(c, d_c, size,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cudaMemcpyDeviceToHost);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Cleanup</a:t>
            </a:r>
            <a:r>
              <a:rPr sz="1800" b="1" i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free(a); free(b);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free(c);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cudaFree(d_a); cudaFree(d_b);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cudaFree(d_c);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return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89" y="5245699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4019" y="0"/>
                </a:lnTo>
              </a:path>
            </a:pathLst>
          </a:custGeom>
          <a:ln w="54630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3709" y="5151720"/>
            <a:ext cx="284480" cy="189230"/>
          </a:xfrm>
          <a:custGeom>
            <a:avLst/>
            <a:gdLst/>
            <a:ahLst/>
            <a:cxnLst/>
            <a:rect l="l" t="t" r="r" b="b"/>
            <a:pathLst>
              <a:path w="284480" h="189229">
                <a:moveTo>
                  <a:pt x="0" y="0"/>
                </a:moveTo>
                <a:lnTo>
                  <a:pt x="0" y="189230"/>
                </a:lnTo>
                <a:lnTo>
                  <a:pt x="284480" y="93980"/>
                </a:lnTo>
                <a:lnTo>
                  <a:pt x="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0350" y="6876566"/>
            <a:ext cx="1577975" cy="49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8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4179" y="554320"/>
            <a:ext cx="160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28072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661760"/>
            <a:ext cx="8484870" cy="225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57935">
              <a:lnSpc>
                <a:spcPct val="114100"/>
              </a:lnSpc>
              <a:spcBef>
                <a:spcPts val="105"/>
              </a:spcBef>
            </a:pP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dirty="0">
                <a:latin typeface="Arial"/>
                <a:cs typeface="Arial"/>
              </a:rPr>
              <a:t>= </a:t>
            </a:r>
            <a:r>
              <a:rPr sz="2800" i="1" spc="-5" dirty="0">
                <a:latin typeface="Arial"/>
                <a:cs typeface="Arial"/>
              </a:rPr>
              <a:t>Compute Unified Device</a:t>
            </a:r>
            <a:r>
              <a:rPr sz="2800" i="1" spc="-26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Architecture  </a:t>
            </a:r>
            <a:r>
              <a:rPr sz="2800" spc="-5" dirty="0">
                <a:latin typeface="Arial"/>
                <a:cs typeface="Arial"/>
              </a:rPr>
              <a:t>Exposes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data-parallel programming model  </a:t>
            </a: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dirty="0">
                <a:latin typeface="Arial"/>
                <a:cs typeface="Arial"/>
              </a:rPr>
              <a:t>vs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OpenCL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ts val="2670"/>
              </a:lnSpc>
              <a:spcBef>
                <a:spcPts val="78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OpenCL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portable </a:t>
            </a:r>
            <a:r>
              <a:rPr sz="2400" spc="-10" dirty="0">
                <a:latin typeface="Arial"/>
                <a:cs typeface="Arial"/>
              </a:rPr>
              <a:t>and open </a:t>
            </a:r>
            <a:r>
              <a:rPr sz="2400" spc="-5" dirty="0">
                <a:latin typeface="Arial"/>
                <a:cs typeface="Arial"/>
              </a:rPr>
              <a:t>alternative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programming  GPUs, </a:t>
            </a:r>
            <a:r>
              <a:rPr sz="2400" spc="-10" dirty="0">
                <a:latin typeface="Arial"/>
                <a:cs typeface="Arial"/>
              </a:rPr>
              <a:t>CPUs and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0989" y="3912199"/>
            <a:ext cx="5918835" cy="7035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7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OpenCL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based </a:t>
            </a:r>
            <a:r>
              <a:rPr sz="2000" spc="-5" dirty="0">
                <a:latin typeface="Arial"/>
                <a:cs typeface="Arial"/>
              </a:rPr>
              <a:t>on </a:t>
            </a:r>
            <a:r>
              <a:rPr sz="2000" dirty="0">
                <a:latin typeface="Arial"/>
                <a:cs typeface="Arial"/>
              </a:rPr>
              <a:t>standard C/C++ plus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libraries</a:t>
            </a:r>
            <a:endParaRPr sz="20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70"/>
              </a:spcBef>
              <a:buSzPct val="45000"/>
              <a:buChar char="●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No vendor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lock-in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46424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4618320"/>
            <a:ext cx="573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However, </a:t>
            </a:r>
            <a:r>
              <a:rPr sz="2400" spc="-10" dirty="0">
                <a:latin typeface="Arial"/>
                <a:cs typeface="Arial"/>
              </a:rPr>
              <a:t>OpenCL </a:t>
            </a:r>
            <a:r>
              <a:rPr sz="2400" spc="-5" dirty="0">
                <a:latin typeface="Arial"/>
                <a:cs typeface="Arial"/>
              </a:rPr>
              <a:t>is being </a:t>
            </a:r>
            <a:r>
              <a:rPr sz="2400" spc="-10" dirty="0">
                <a:latin typeface="Arial"/>
                <a:cs typeface="Arial"/>
              </a:rPr>
              <a:t>adopted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slowly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0989" y="545271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0989" y="579053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0989" y="5003130"/>
            <a:ext cx="784098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10800"/>
              </a:lnSpc>
              <a:spcBef>
                <a:spcPts val="100"/>
              </a:spcBef>
              <a:buSzPct val="45000"/>
              <a:buChar char="●"/>
              <a:tabLst>
                <a:tab pos="228600" algn="l"/>
              </a:tabLst>
            </a:pPr>
            <a:r>
              <a:rPr sz="2000" spc="-5" dirty="0">
                <a:latin typeface="Arial"/>
                <a:cs typeface="Arial"/>
              </a:rPr>
              <a:t>Some implementations </a:t>
            </a:r>
            <a:r>
              <a:rPr sz="2000" dirty="0">
                <a:latin typeface="Arial"/>
                <a:cs typeface="Arial"/>
              </a:rPr>
              <a:t>not </a:t>
            </a:r>
            <a:r>
              <a:rPr sz="2000" spc="-5" dirty="0">
                <a:latin typeface="Arial"/>
                <a:cs typeface="Arial"/>
              </a:rPr>
              <a:t>as efficient </a:t>
            </a:r>
            <a:r>
              <a:rPr sz="2000" dirty="0">
                <a:latin typeface="Arial"/>
                <a:cs typeface="Arial"/>
              </a:rPr>
              <a:t>as CUDA (up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30% slower)  </a:t>
            </a:r>
            <a:r>
              <a:rPr sz="2000" spc="-5" dirty="0">
                <a:latin typeface="Arial"/>
                <a:cs typeface="Arial"/>
              </a:rPr>
              <a:t>Some implementations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buggy</a:t>
            </a:r>
            <a:endParaRPr sz="2000">
              <a:latin typeface="Arial"/>
              <a:cs typeface="Arial"/>
            </a:endParaRPr>
          </a:p>
          <a:p>
            <a:pPr marL="227965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Arial"/>
                <a:cs typeface="Arial"/>
              </a:rPr>
              <a:t>OpenCL programs are much more verbose </a:t>
            </a:r>
            <a:r>
              <a:rPr sz="2000" spc="-5" dirty="0">
                <a:latin typeface="Arial"/>
                <a:cs typeface="Arial"/>
              </a:rPr>
              <a:t>than </a:t>
            </a:r>
            <a:r>
              <a:rPr sz="2000" dirty="0">
                <a:latin typeface="Arial"/>
                <a:cs typeface="Arial"/>
              </a:rPr>
              <a:t>CUDA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6800" y="60699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5089" y="6044530"/>
            <a:ext cx="6080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Eventually </a:t>
            </a:r>
            <a:r>
              <a:rPr sz="2400" spc="-5" dirty="0">
                <a:latin typeface="Arial"/>
                <a:cs typeface="Arial"/>
              </a:rPr>
              <a:t>the problems above </a:t>
            </a:r>
            <a:r>
              <a:rPr sz="2400" spc="-10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solved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4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4889" y="2949540"/>
            <a:ext cx="548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Combining threads and </a:t>
            </a:r>
            <a:r>
              <a:rPr sz="3200" spc="-5" dirty="0">
                <a:solidFill>
                  <a:srgbClr val="000000"/>
                </a:solidFill>
              </a:rPr>
              <a:t>blocks</a:t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4</a:t>
            </a:r>
            <a:r>
              <a:rPr sz="140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4269" y="554320"/>
            <a:ext cx="777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Combining Blocks and</a:t>
            </a:r>
            <a:r>
              <a:rPr spc="-135" dirty="0"/>
              <a:t> </a:t>
            </a:r>
            <a:r>
              <a:rPr spc="-5" dirty="0"/>
              <a:t>Threads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7000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Arial"/>
                <a:cs typeface="Arial"/>
              </a:rPr>
              <a:t>We </a:t>
            </a:r>
            <a:r>
              <a:rPr sz="2800" spc="-5" dirty="0">
                <a:latin typeface="Arial"/>
                <a:cs typeface="Arial"/>
              </a:rPr>
              <a:t>have </a:t>
            </a:r>
            <a:r>
              <a:rPr sz="2800" dirty="0">
                <a:latin typeface="Arial"/>
                <a:cs typeface="Arial"/>
              </a:rPr>
              <a:t>seen </a:t>
            </a:r>
            <a:r>
              <a:rPr sz="2800" spc="-5" dirty="0">
                <a:latin typeface="Arial"/>
                <a:cs typeface="Arial"/>
              </a:rPr>
              <a:t>parallel </a:t>
            </a:r>
            <a:r>
              <a:rPr sz="2800" dirty="0">
                <a:latin typeface="Arial"/>
                <a:cs typeface="Arial"/>
              </a:rPr>
              <a:t>vector </a:t>
            </a:r>
            <a:r>
              <a:rPr sz="2800" spc="-5" dirty="0">
                <a:latin typeface="Arial"/>
                <a:cs typeface="Arial"/>
              </a:rPr>
              <a:t>addition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using: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10118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168490"/>
            <a:ext cx="463169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Many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blocks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spc="-10" dirty="0">
                <a:latin typeface="Arial"/>
                <a:cs typeface="Arial"/>
              </a:rPr>
              <a:t>one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thread </a:t>
            </a:r>
            <a:r>
              <a:rPr sz="2400" spc="-5" dirty="0">
                <a:latin typeface="Arial"/>
                <a:cs typeface="Arial"/>
              </a:rPr>
              <a:t>each  One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block </a:t>
            </a:r>
            <a:r>
              <a:rPr sz="2400" spc="-5" dirty="0">
                <a:latin typeface="Arial"/>
                <a:cs typeface="Arial"/>
              </a:rPr>
              <a:t>with many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threads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31463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44417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3035899"/>
            <a:ext cx="7830820" cy="174878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15" dirty="0">
                <a:latin typeface="Arial"/>
                <a:cs typeface="Arial"/>
              </a:rPr>
              <a:t>Let’s </a:t>
            </a:r>
            <a:r>
              <a:rPr sz="2800" spc="-5" dirty="0">
                <a:latin typeface="Arial"/>
                <a:cs typeface="Arial"/>
              </a:rPr>
              <a:t>adapt </a:t>
            </a:r>
            <a:r>
              <a:rPr sz="2800" dirty="0">
                <a:latin typeface="Arial"/>
                <a:cs typeface="Arial"/>
              </a:rPr>
              <a:t>vector </a:t>
            </a:r>
            <a:r>
              <a:rPr sz="2800" spc="-5" dirty="0">
                <a:latin typeface="Arial"/>
                <a:cs typeface="Arial"/>
              </a:rPr>
              <a:t>addition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use </a:t>
            </a:r>
            <a:r>
              <a:rPr sz="2800" dirty="0">
                <a:latin typeface="Arial"/>
                <a:cs typeface="Arial"/>
              </a:rPr>
              <a:t>both </a:t>
            </a:r>
            <a:r>
              <a:rPr sz="2800" spc="-5" dirty="0">
                <a:latin typeface="Arial"/>
                <a:cs typeface="Arial"/>
              </a:rPr>
              <a:t>blocks and  threads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44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Why? </a:t>
            </a:r>
            <a:r>
              <a:rPr sz="2400" spc="-15" dirty="0">
                <a:latin typeface="Arial"/>
                <a:cs typeface="Arial"/>
              </a:rPr>
              <a:t>We’ll </a:t>
            </a:r>
            <a:r>
              <a:rPr sz="2400" dirty="0">
                <a:latin typeface="Arial"/>
                <a:cs typeface="Arial"/>
              </a:rPr>
              <a:t>come to</a:t>
            </a:r>
            <a:r>
              <a:rPr sz="2400" spc="-5" dirty="0">
                <a:latin typeface="Arial"/>
                <a:cs typeface="Arial"/>
              </a:rPr>
              <a:t> that…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Arial"/>
                <a:cs typeface="Arial"/>
              </a:rPr>
              <a:t>First </a:t>
            </a:r>
            <a:r>
              <a:rPr sz="2800" spc="-15" dirty="0">
                <a:latin typeface="Arial"/>
                <a:cs typeface="Arial"/>
              </a:rPr>
              <a:t>let’s </a:t>
            </a:r>
            <a:r>
              <a:rPr sz="2800" dirty="0">
                <a:latin typeface="Arial"/>
                <a:cs typeface="Arial"/>
              </a:rPr>
              <a:t>discuss </a:t>
            </a: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indexing…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4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4269" y="554320"/>
            <a:ext cx="777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Combining Blocks and</a:t>
            </a:r>
            <a:r>
              <a:rPr spc="-135" dirty="0"/>
              <a:t> </a:t>
            </a:r>
            <a:r>
              <a:rPr spc="-5" dirty="0"/>
              <a:t>Threads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0549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66299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819" y="3842349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a[0]</a:t>
            </a:r>
            <a:endParaRPr sz="1200">
              <a:latin typeface="Courier New"/>
              <a:cs typeface="Courier New"/>
            </a:endParaRPr>
          </a:p>
          <a:p>
            <a:pPr marL="12065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b[0]</a:t>
            </a:r>
            <a:endParaRPr sz="1200">
              <a:latin typeface="Courier New"/>
              <a:cs typeface="Courier New"/>
            </a:endParaRPr>
          </a:p>
          <a:p>
            <a:pPr marL="12065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c[0]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6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16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16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04619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a[1]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b[1]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c[1]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574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90420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a[2]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b[2]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c[2]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432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32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76220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a[3]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b[3]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c[3]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86467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72267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58067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6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76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7600" y="30549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9400" y="66299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62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19220" y="3842349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a[4]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b[4]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c[4]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010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720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05020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a[5]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b[5]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c[5]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78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578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90820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a[6]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b[6]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c[6]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436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6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76620" y="3825840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a[7]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b[7]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c[7]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868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726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84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580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2476500" y="0"/>
                </a:moveTo>
                <a:lnTo>
                  <a:pt x="495300" y="0"/>
                </a:ln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00" y="3054950"/>
            <a:ext cx="2971800" cy="3575050"/>
          </a:xfrm>
          <a:custGeom>
            <a:avLst/>
            <a:gdLst/>
            <a:ahLst/>
            <a:cxnLst/>
            <a:rect l="l" t="t" r="r" b="b"/>
            <a:pathLst>
              <a:path w="2971800" h="3575050">
                <a:moveTo>
                  <a:pt x="495300" y="0"/>
                </a:moveTo>
                <a:lnTo>
                  <a:pt x="451647" y="2520"/>
                </a:lnTo>
                <a:lnTo>
                  <a:pt x="408297" y="9879"/>
                </a:lnTo>
                <a:lnTo>
                  <a:pt x="365552" y="21775"/>
                </a:lnTo>
                <a:lnTo>
                  <a:pt x="323714" y="37906"/>
                </a:lnTo>
                <a:lnTo>
                  <a:pt x="283086" y="57968"/>
                </a:lnTo>
                <a:lnTo>
                  <a:pt x="243970" y="81659"/>
                </a:lnTo>
                <a:lnTo>
                  <a:pt x="206669" y="108677"/>
                </a:lnTo>
                <a:lnTo>
                  <a:pt x="171484" y="138720"/>
                </a:lnTo>
                <a:lnTo>
                  <a:pt x="138720" y="171484"/>
                </a:lnTo>
                <a:lnTo>
                  <a:pt x="108677" y="206669"/>
                </a:lnTo>
                <a:lnTo>
                  <a:pt x="81659" y="243970"/>
                </a:lnTo>
                <a:lnTo>
                  <a:pt x="57968" y="283086"/>
                </a:lnTo>
                <a:lnTo>
                  <a:pt x="37906" y="323714"/>
                </a:lnTo>
                <a:lnTo>
                  <a:pt x="21775" y="365552"/>
                </a:lnTo>
                <a:lnTo>
                  <a:pt x="9879" y="408297"/>
                </a:lnTo>
                <a:lnTo>
                  <a:pt x="2520" y="451647"/>
                </a:lnTo>
                <a:lnTo>
                  <a:pt x="0" y="495300"/>
                </a:lnTo>
                <a:lnTo>
                  <a:pt x="0" y="3079750"/>
                </a:lnTo>
                <a:lnTo>
                  <a:pt x="2520" y="3123402"/>
                </a:lnTo>
                <a:lnTo>
                  <a:pt x="9879" y="3166752"/>
                </a:lnTo>
                <a:lnTo>
                  <a:pt x="21775" y="3209497"/>
                </a:lnTo>
                <a:lnTo>
                  <a:pt x="37906" y="3251335"/>
                </a:lnTo>
                <a:lnTo>
                  <a:pt x="57968" y="3291963"/>
                </a:lnTo>
                <a:lnTo>
                  <a:pt x="81659" y="3331079"/>
                </a:lnTo>
                <a:lnTo>
                  <a:pt x="108677" y="3368380"/>
                </a:lnTo>
                <a:lnTo>
                  <a:pt x="138720" y="3403565"/>
                </a:lnTo>
                <a:lnTo>
                  <a:pt x="171484" y="3436329"/>
                </a:lnTo>
                <a:lnTo>
                  <a:pt x="206669" y="3466372"/>
                </a:lnTo>
                <a:lnTo>
                  <a:pt x="243970" y="3493390"/>
                </a:lnTo>
                <a:lnTo>
                  <a:pt x="283086" y="3517081"/>
                </a:lnTo>
                <a:lnTo>
                  <a:pt x="323714" y="3537143"/>
                </a:lnTo>
                <a:lnTo>
                  <a:pt x="365552" y="3553274"/>
                </a:lnTo>
                <a:lnTo>
                  <a:pt x="408297" y="3565170"/>
                </a:lnTo>
                <a:lnTo>
                  <a:pt x="451647" y="3572529"/>
                </a:lnTo>
                <a:lnTo>
                  <a:pt x="495300" y="3575050"/>
                </a:lnTo>
                <a:lnTo>
                  <a:pt x="2476500" y="3575050"/>
                </a:lnTo>
                <a:lnTo>
                  <a:pt x="2520152" y="3572529"/>
                </a:lnTo>
                <a:lnTo>
                  <a:pt x="2563502" y="3565170"/>
                </a:lnTo>
                <a:lnTo>
                  <a:pt x="2606247" y="3553274"/>
                </a:lnTo>
                <a:lnTo>
                  <a:pt x="2648085" y="3537143"/>
                </a:lnTo>
                <a:lnTo>
                  <a:pt x="2688713" y="3517081"/>
                </a:lnTo>
                <a:lnTo>
                  <a:pt x="2727829" y="3493390"/>
                </a:lnTo>
                <a:lnTo>
                  <a:pt x="2765130" y="3466372"/>
                </a:lnTo>
                <a:lnTo>
                  <a:pt x="2800315" y="3436329"/>
                </a:lnTo>
                <a:lnTo>
                  <a:pt x="2833079" y="3403565"/>
                </a:lnTo>
                <a:lnTo>
                  <a:pt x="2863122" y="3368380"/>
                </a:lnTo>
                <a:lnTo>
                  <a:pt x="2890140" y="3331079"/>
                </a:lnTo>
                <a:lnTo>
                  <a:pt x="2913831" y="3291963"/>
                </a:lnTo>
                <a:lnTo>
                  <a:pt x="2933893" y="3251335"/>
                </a:lnTo>
                <a:lnTo>
                  <a:pt x="2950024" y="3209497"/>
                </a:lnTo>
                <a:lnTo>
                  <a:pt x="2961920" y="3166752"/>
                </a:lnTo>
                <a:lnTo>
                  <a:pt x="2969279" y="3123402"/>
                </a:lnTo>
                <a:lnTo>
                  <a:pt x="2971800" y="3079750"/>
                </a:lnTo>
                <a:lnTo>
                  <a:pt x="2971800" y="495300"/>
                </a:lnTo>
                <a:lnTo>
                  <a:pt x="2969279" y="451647"/>
                </a:lnTo>
                <a:lnTo>
                  <a:pt x="2961920" y="408297"/>
                </a:lnTo>
                <a:lnTo>
                  <a:pt x="2950024" y="365552"/>
                </a:lnTo>
                <a:lnTo>
                  <a:pt x="2933893" y="323714"/>
                </a:lnTo>
                <a:lnTo>
                  <a:pt x="2913831" y="283086"/>
                </a:lnTo>
                <a:lnTo>
                  <a:pt x="2890140" y="243970"/>
                </a:lnTo>
                <a:lnTo>
                  <a:pt x="2863122" y="206669"/>
                </a:lnTo>
                <a:lnTo>
                  <a:pt x="2833079" y="171484"/>
                </a:lnTo>
                <a:lnTo>
                  <a:pt x="2800315" y="138720"/>
                </a:lnTo>
                <a:lnTo>
                  <a:pt x="2765130" y="108677"/>
                </a:lnTo>
                <a:lnTo>
                  <a:pt x="2727829" y="81659"/>
                </a:lnTo>
                <a:lnTo>
                  <a:pt x="2688713" y="57968"/>
                </a:lnTo>
                <a:lnTo>
                  <a:pt x="2648085" y="37906"/>
                </a:lnTo>
                <a:lnTo>
                  <a:pt x="2606247" y="21775"/>
                </a:lnTo>
                <a:lnTo>
                  <a:pt x="2563502" y="9879"/>
                </a:lnTo>
                <a:lnTo>
                  <a:pt x="2520152" y="2520"/>
                </a:lnTo>
                <a:lnTo>
                  <a:pt x="2476500" y="0"/>
                </a:lnTo>
                <a:lnTo>
                  <a:pt x="495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58000" y="30549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29800" y="66299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66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86600" y="373948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119619" y="3842349"/>
            <a:ext cx="39116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a[8]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b[8]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c[8]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3289" y="1722720"/>
            <a:ext cx="8218170" cy="17881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25" dirty="0">
                <a:latin typeface="Arial"/>
                <a:cs typeface="Arial"/>
              </a:rPr>
              <a:t>We </a:t>
            </a:r>
            <a:r>
              <a:rPr sz="2800" spc="-5" dirty="0">
                <a:latin typeface="Arial"/>
                <a:cs typeface="Arial"/>
              </a:rPr>
              <a:t>must somehow assign </a:t>
            </a:r>
            <a:r>
              <a:rPr sz="2800" dirty="0">
                <a:latin typeface="Arial"/>
                <a:cs typeface="Arial"/>
              </a:rPr>
              <a:t>to each </a:t>
            </a:r>
            <a:r>
              <a:rPr sz="2800" spc="-5" dirty="0">
                <a:latin typeface="Arial"/>
                <a:cs typeface="Arial"/>
              </a:rPr>
              <a:t>thread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different  </a:t>
            </a:r>
            <a:r>
              <a:rPr sz="2800" spc="-5" dirty="0">
                <a:latin typeface="Arial"/>
                <a:cs typeface="Arial"/>
              </a:rPr>
              <a:t>array element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operate on</a:t>
            </a:r>
            <a:endParaRPr sz="280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  <a:spcBef>
                <a:spcPts val="1515"/>
              </a:spcBef>
              <a:tabLst>
                <a:tab pos="3358515" algn="l"/>
                <a:tab pos="6558915" algn="l"/>
              </a:tabLst>
            </a:pP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0	</a:t>
            </a:r>
            <a:r>
              <a:rPr sz="1400" b="1" spc="-5" dirty="0">
                <a:latin typeface="Courier New"/>
                <a:cs typeface="Courier New"/>
              </a:rPr>
              <a:t>blockIdx.x</a:t>
            </a:r>
            <a:r>
              <a:rPr sz="1400" b="1" dirty="0">
                <a:latin typeface="Courier New"/>
                <a:cs typeface="Courier New"/>
              </a:rPr>
              <a:t> =</a:t>
            </a:r>
            <a:r>
              <a:rPr sz="1400" b="1" spc="-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	</a:t>
            </a:r>
            <a:r>
              <a:rPr sz="1400" b="1" spc="-5" dirty="0">
                <a:latin typeface="Courier New"/>
                <a:cs typeface="Courier New"/>
              </a:rPr>
              <a:t>blockIdx.x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645160">
              <a:lnSpc>
                <a:spcPct val="100000"/>
              </a:lnSpc>
              <a:tabLst>
                <a:tab pos="3844925" algn="l"/>
                <a:tab pos="7045325" algn="l"/>
              </a:tabLst>
            </a:pP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	</a:t>
            </a: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	</a:t>
            </a:r>
            <a:r>
              <a:rPr sz="1800" spc="-5" dirty="0">
                <a:latin typeface="Arial"/>
                <a:cs typeface="Arial"/>
              </a:rPr>
              <a:t>Block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014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724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24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582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4582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628380" y="399856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+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45500" y="4170010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b[10]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28380" y="434273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445500" y="4514180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c[10]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440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457200" y="0"/>
                </a:moveTo>
                <a:lnTo>
                  <a:pt x="0" y="0"/>
                </a:lnTo>
                <a:lnTo>
                  <a:pt x="0" y="1143000"/>
                </a:lnTo>
                <a:lnTo>
                  <a:pt x="457200" y="1143000"/>
                </a:lnTo>
                <a:lnTo>
                  <a:pt x="4572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44000" y="3724240"/>
            <a:ext cx="457200" cy="1143000"/>
          </a:xfrm>
          <a:custGeom>
            <a:avLst/>
            <a:gdLst/>
            <a:ahLst/>
            <a:cxnLst/>
            <a:rect l="l" t="t" r="r" b="b"/>
            <a:pathLst>
              <a:path w="457200" h="1143000">
                <a:moveTo>
                  <a:pt x="228600" y="1143000"/>
                </a:moveTo>
                <a:lnTo>
                  <a:pt x="0" y="1143000"/>
                </a:lnTo>
                <a:lnTo>
                  <a:pt x="0" y="0"/>
                </a:lnTo>
                <a:lnTo>
                  <a:pt x="457200" y="0"/>
                </a:lnTo>
                <a:lnTo>
                  <a:pt x="457200" y="1143000"/>
                </a:lnTo>
                <a:lnTo>
                  <a:pt x="228600" y="1143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805419" y="3825840"/>
            <a:ext cx="1808480" cy="89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  <a:tabLst>
                <a:tab pos="652145" algn="l"/>
                <a:tab pos="1337945" algn="l"/>
              </a:tabLst>
            </a:pPr>
            <a:r>
              <a:rPr sz="1200" b="1" spc="-5" dirty="0">
                <a:latin typeface="Courier New"/>
                <a:cs typeface="Courier New"/>
              </a:rPr>
              <a:t>a[9</a:t>
            </a:r>
            <a:r>
              <a:rPr sz="1200" b="1" dirty="0">
                <a:latin typeface="Courier New"/>
                <a:cs typeface="Courier New"/>
              </a:rPr>
              <a:t>]	</a:t>
            </a:r>
            <a:r>
              <a:rPr sz="1200" b="1" spc="-5" dirty="0">
                <a:latin typeface="Courier New"/>
                <a:cs typeface="Courier New"/>
              </a:rPr>
              <a:t>a[10</a:t>
            </a:r>
            <a:r>
              <a:rPr sz="1200" b="1" dirty="0">
                <a:latin typeface="Courier New"/>
                <a:cs typeface="Courier New"/>
              </a:rPr>
              <a:t>]	</a:t>
            </a:r>
            <a:r>
              <a:rPr sz="1200" b="1" spc="-5" dirty="0">
                <a:latin typeface="Courier New"/>
                <a:cs typeface="Courier New"/>
              </a:rPr>
              <a:t>a[11]</a:t>
            </a:r>
            <a:endParaRPr sz="1200">
              <a:latin typeface="Courier New"/>
              <a:cs typeface="Courier New"/>
            </a:endParaRPr>
          </a:p>
          <a:p>
            <a:pPr marL="12700" marR="1422400" indent="137160">
              <a:lnSpc>
                <a:spcPts val="1350"/>
              </a:lnSpc>
              <a:spcBef>
                <a:spcPts val="80"/>
              </a:spcBef>
            </a:pPr>
            <a:r>
              <a:rPr sz="1200" b="1" dirty="0">
                <a:latin typeface="Courier New"/>
                <a:cs typeface="Courier New"/>
              </a:rPr>
              <a:t>+  </a:t>
            </a:r>
            <a:r>
              <a:rPr sz="1200" b="1" spc="-5" dirty="0">
                <a:latin typeface="Courier New"/>
                <a:cs typeface="Courier New"/>
              </a:rPr>
              <a:t>b[9]</a:t>
            </a:r>
            <a:endParaRPr sz="1200">
              <a:latin typeface="Courier New"/>
              <a:cs typeface="Courier New"/>
            </a:endParaRPr>
          </a:p>
          <a:p>
            <a:pPr marL="12700" marR="1422400" indent="137160">
              <a:lnSpc>
                <a:spcPts val="1350"/>
              </a:lnSpc>
              <a:spcBef>
                <a:spcPts val="10"/>
              </a:spcBef>
            </a:pPr>
            <a:r>
              <a:rPr sz="1200" b="1" dirty="0">
                <a:latin typeface="Courier New"/>
                <a:cs typeface="Courier New"/>
              </a:rPr>
              <a:t>=  </a:t>
            </a:r>
            <a:r>
              <a:rPr sz="1200" b="1" spc="-5" dirty="0">
                <a:latin typeface="Courier New"/>
                <a:cs typeface="Courier New"/>
              </a:rPr>
              <a:t>c[9]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314180" y="399856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+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131300" y="4170010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b[11]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314180" y="4342730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131300" y="4514180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ourier New"/>
                <a:cs typeface="Courier New"/>
              </a:rPr>
              <a:t>c[11]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8872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5730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258868" y="4911672"/>
            <a:ext cx="227329" cy="1412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545"/>
              </a:lnSpc>
            </a:pPr>
            <a:r>
              <a:rPr sz="1400" b="1" spc="-5" dirty="0">
                <a:latin typeface="Courier New"/>
                <a:cs typeface="Courier New"/>
              </a:rPr>
              <a:t>threadIdx.x=3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938780" marR="5080" indent="-2926080">
              <a:lnSpc>
                <a:spcPts val="4920"/>
              </a:lnSpc>
              <a:spcBef>
                <a:spcPts val="560"/>
              </a:spcBef>
            </a:pPr>
            <a:r>
              <a:rPr spc="-5" dirty="0"/>
              <a:t>Indexing Arrays with Blocks</a:t>
            </a:r>
            <a:r>
              <a:rPr spc="-254" dirty="0"/>
              <a:t> </a:t>
            </a:r>
            <a:r>
              <a:rPr spc="-5" dirty="0"/>
              <a:t>and 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77936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56457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9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88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17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46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30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75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04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33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91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20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49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78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62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07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36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865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723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52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581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10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294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439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868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97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30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30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62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62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94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94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726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3289" y="4870777"/>
            <a:ext cx="7957820" cy="189420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37845">
              <a:lnSpc>
                <a:spcPct val="100000"/>
              </a:lnSpc>
              <a:spcBef>
                <a:spcPts val="1300"/>
              </a:spcBef>
              <a:tabLst>
                <a:tab pos="3281045" algn="l"/>
                <a:tab pos="6024245" algn="l"/>
              </a:tabLst>
            </a:pPr>
            <a:r>
              <a:rPr sz="1800" b="1" spc="-5" dirty="0">
                <a:latin typeface="Courier New"/>
                <a:cs typeface="Courier New"/>
              </a:rPr>
              <a:t>blockIdx.x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0	</a:t>
            </a:r>
            <a:r>
              <a:rPr sz="1800" b="1" spc="-5" dirty="0">
                <a:latin typeface="Courier New"/>
                <a:cs typeface="Courier New"/>
              </a:rPr>
              <a:t>blockIdx.x</a:t>
            </a:r>
            <a:r>
              <a:rPr sz="1800" b="1" dirty="0">
                <a:latin typeface="Courier New"/>
                <a:cs typeface="Courier New"/>
              </a:rPr>
              <a:t> =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1	</a:t>
            </a:r>
            <a:r>
              <a:rPr sz="1800" b="1" spc="-5" dirty="0">
                <a:latin typeface="Courier New"/>
                <a:cs typeface="Courier New"/>
              </a:rPr>
              <a:t>blockIdx.x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07010">
              <a:lnSpc>
                <a:spcPts val="3120"/>
              </a:lnSpc>
            </a:pPr>
            <a:r>
              <a:rPr sz="2800" spc="-5" dirty="0">
                <a:latin typeface="Arial"/>
                <a:cs typeface="Arial"/>
              </a:rPr>
              <a:t>With </a:t>
            </a:r>
            <a:r>
              <a:rPr sz="2800" i="1" dirty="0">
                <a:latin typeface="Arial"/>
                <a:cs typeface="Arial"/>
              </a:rPr>
              <a:t>M </a:t>
            </a:r>
            <a:r>
              <a:rPr sz="2800" spc="-5" dirty="0">
                <a:latin typeface="Arial"/>
                <a:cs typeface="Arial"/>
              </a:rPr>
              <a:t>threads per block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unique index for each  thread is </a:t>
            </a:r>
            <a:r>
              <a:rPr sz="2800" dirty="0">
                <a:latin typeface="Arial"/>
                <a:cs typeface="Arial"/>
              </a:rPr>
              <a:t>given by:</a:t>
            </a:r>
            <a:endParaRPr sz="2800">
              <a:latin typeface="Arial"/>
              <a:cs typeface="Arial"/>
            </a:endParaRPr>
          </a:p>
          <a:p>
            <a:pPr marL="896619">
              <a:lnSpc>
                <a:spcPct val="100000"/>
              </a:lnSpc>
              <a:spcBef>
                <a:spcPts val="300"/>
              </a:spcBef>
            </a:pPr>
            <a:r>
              <a:rPr sz="2200" b="1" spc="-5" dirty="0">
                <a:latin typeface="Courier New"/>
                <a:cs typeface="Courier New"/>
              </a:rPr>
              <a:t>int index </a:t>
            </a:r>
            <a:r>
              <a:rPr sz="2200" b="1" dirty="0">
                <a:latin typeface="Courier New"/>
                <a:cs typeface="Courier New"/>
              </a:rPr>
              <a:t>= </a:t>
            </a:r>
            <a:r>
              <a:rPr sz="2200" b="1" spc="-5" dirty="0">
                <a:latin typeface="Courier New"/>
                <a:cs typeface="Courier New"/>
              </a:rPr>
              <a:t>threadIdx.x </a:t>
            </a:r>
            <a:r>
              <a:rPr sz="2200" b="1" dirty="0">
                <a:latin typeface="Courier New"/>
                <a:cs typeface="Courier New"/>
              </a:rPr>
              <a:t>+ </a:t>
            </a:r>
            <a:r>
              <a:rPr sz="2200" b="1" spc="-5" dirty="0">
                <a:latin typeface="Courier New"/>
                <a:cs typeface="Courier New"/>
              </a:rPr>
              <a:t>blockIdx.x </a:t>
            </a:r>
            <a:r>
              <a:rPr sz="2200" b="1" dirty="0">
                <a:latin typeface="Courier New"/>
                <a:cs typeface="Courier New"/>
              </a:rPr>
              <a:t>*</a:t>
            </a:r>
            <a:r>
              <a:rPr sz="2200" b="1" spc="-8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M;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23289" y="1722720"/>
            <a:ext cx="7774940" cy="245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No longer as simple as using </a:t>
            </a:r>
            <a:r>
              <a:rPr sz="2800" b="1" spc="-5" dirty="0">
                <a:latin typeface="Courier New"/>
                <a:cs typeface="Courier New"/>
              </a:rPr>
              <a:t>blockIdx.x</a:t>
            </a:r>
            <a:r>
              <a:rPr sz="2800" b="1" spc="-85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800" b="1" spc="-5" dirty="0">
                <a:latin typeface="Courier New"/>
                <a:cs typeface="Courier New"/>
              </a:rPr>
              <a:t>threadIdx.x </a:t>
            </a:r>
            <a:r>
              <a:rPr sz="2800" spc="-5" dirty="0">
                <a:latin typeface="Arial"/>
                <a:cs typeface="Arial"/>
              </a:rPr>
              <a:t>alone</a:t>
            </a:r>
            <a:endParaRPr sz="2800">
              <a:latin typeface="Arial"/>
              <a:cs typeface="Arial"/>
            </a:endParaRPr>
          </a:p>
          <a:p>
            <a:pPr marL="12700" marR="104775">
              <a:lnSpc>
                <a:spcPts val="3120"/>
              </a:lnSpc>
              <a:spcBef>
                <a:spcPts val="1035"/>
              </a:spcBef>
            </a:pPr>
            <a:r>
              <a:rPr sz="2800" spc="-5" dirty="0">
                <a:latin typeface="Arial"/>
                <a:cs typeface="Arial"/>
              </a:rPr>
              <a:t>Consider indexing an </a:t>
            </a:r>
            <a:r>
              <a:rPr sz="2800" dirty="0">
                <a:latin typeface="Arial"/>
                <a:cs typeface="Arial"/>
              </a:rPr>
              <a:t>array </a:t>
            </a:r>
            <a:r>
              <a:rPr sz="2800" spc="-5" dirty="0">
                <a:latin typeface="Arial"/>
                <a:cs typeface="Arial"/>
              </a:rPr>
              <a:t>with one element per  thread, </a:t>
            </a:r>
            <a:r>
              <a:rPr sz="2800" dirty="0">
                <a:latin typeface="Arial"/>
                <a:cs typeface="Arial"/>
              </a:rPr>
              <a:t>8 </a:t>
            </a:r>
            <a:r>
              <a:rPr sz="2800" spc="-5" dirty="0">
                <a:latin typeface="Arial"/>
                <a:cs typeface="Arial"/>
              </a:rPr>
              <a:t>threads per block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906144">
              <a:lnSpc>
                <a:spcPct val="100000"/>
              </a:lnSpc>
              <a:tabLst>
                <a:tab pos="3509645" algn="l"/>
                <a:tab pos="6252845" algn="l"/>
              </a:tabLst>
            </a:pPr>
            <a:r>
              <a:rPr sz="1800" b="1" spc="-5" dirty="0">
                <a:latin typeface="Courier New"/>
                <a:cs typeface="Courier New"/>
              </a:rPr>
              <a:t>threadIdx.x	threadIdx.x	threadIdx.x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0710" y="554320"/>
            <a:ext cx="6328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Indexing arrays:</a:t>
            </a:r>
            <a:r>
              <a:rPr spc="-7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59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88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17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46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30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75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04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3300" y="4343999"/>
            <a:ext cx="342900" cy="457200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91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20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9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78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862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007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36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6500" y="4343999"/>
            <a:ext cx="342900" cy="45720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23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152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81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010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294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439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868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9700" y="4343999"/>
            <a:ext cx="342900" cy="457200"/>
          </a:xfrm>
          <a:prstGeom prst="rect">
            <a:avLst/>
          </a:prstGeom>
          <a:solidFill>
            <a:srgbClr val="FF6600"/>
          </a:solidFill>
          <a:ln w="3175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3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430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30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62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62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29400" y="4801199"/>
            <a:ext cx="2743200" cy="228600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0" y="0"/>
                </a:moveTo>
                <a:lnTo>
                  <a:pt x="33866" y="55033"/>
                </a:lnTo>
                <a:lnTo>
                  <a:pt x="71437" y="78581"/>
                </a:lnTo>
                <a:lnTo>
                  <a:pt x="118533" y="97366"/>
                </a:lnTo>
                <a:lnTo>
                  <a:pt x="171979" y="109802"/>
                </a:lnTo>
                <a:lnTo>
                  <a:pt x="228600" y="114300"/>
                </a:lnTo>
                <a:lnTo>
                  <a:pt x="1143000" y="114300"/>
                </a:lnTo>
                <a:lnTo>
                  <a:pt x="1199620" y="118797"/>
                </a:lnTo>
                <a:lnTo>
                  <a:pt x="1253066" y="131233"/>
                </a:lnTo>
                <a:lnTo>
                  <a:pt x="1300162" y="150018"/>
                </a:lnTo>
                <a:lnTo>
                  <a:pt x="1337733" y="173566"/>
                </a:lnTo>
                <a:lnTo>
                  <a:pt x="1371600" y="228600"/>
                </a:lnTo>
                <a:lnTo>
                  <a:pt x="1380595" y="200289"/>
                </a:lnTo>
                <a:lnTo>
                  <a:pt x="1443037" y="150018"/>
                </a:lnTo>
                <a:lnTo>
                  <a:pt x="1490133" y="131233"/>
                </a:lnTo>
                <a:lnTo>
                  <a:pt x="1543579" y="118797"/>
                </a:lnTo>
                <a:lnTo>
                  <a:pt x="1600200" y="114300"/>
                </a:lnTo>
                <a:lnTo>
                  <a:pt x="2514600" y="114300"/>
                </a:lnTo>
                <a:lnTo>
                  <a:pt x="2571220" y="109802"/>
                </a:lnTo>
                <a:lnTo>
                  <a:pt x="2624666" y="97366"/>
                </a:lnTo>
                <a:lnTo>
                  <a:pt x="2671762" y="78581"/>
                </a:lnTo>
                <a:lnTo>
                  <a:pt x="2709333" y="55033"/>
                </a:lnTo>
                <a:lnTo>
                  <a:pt x="2734204" y="28310"/>
                </a:lnTo>
                <a:lnTo>
                  <a:pt x="27432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94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726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143000" y="2743800"/>
          <a:ext cx="82296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75" dirty="0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6609080" y="3616290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threadIdx.x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4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00200" y="5486999"/>
            <a:ext cx="7315200" cy="1249680"/>
          </a:xfrm>
          <a:custGeom>
            <a:avLst/>
            <a:gdLst/>
            <a:ahLst/>
            <a:cxnLst/>
            <a:rect l="l" t="t" r="r" b="b"/>
            <a:pathLst>
              <a:path w="7315200" h="1249679">
                <a:moveTo>
                  <a:pt x="7315200" y="0"/>
                </a:moveTo>
                <a:lnTo>
                  <a:pt x="0" y="0"/>
                </a:lnTo>
                <a:lnTo>
                  <a:pt x="0" y="1249680"/>
                </a:lnTo>
                <a:lnTo>
                  <a:pt x="7315200" y="1249680"/>
                </a:lnTo>
                <a:lnTo>
                  <a:pt x="7315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0200" y="5486999"/>
            <a:ext cx="7315200" cy="1249680"/>
          </a:xfrm>
          <a:custGeom>
            <a:avLst/>
            <a:gdLst/>
            <a:ahLst/>
            <a:cxnLst/>
            <a:rect l="l" t="t" r="r" b="b"/>
            <a:pathLst>
              <a:path w="7315200" h="1249679">
                <a:moveTo>
                  <a:pt x="3657600" y="1249680"/>
                </a:moveTo>
                <a:lnTo>
                  <a:pt x="0" y="124968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249680"/>
                </a:lnTo>
                <a:lnTo>
                  <a:pt x="3657600" y="124968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49069" y="5023449"/>
            <a:ext cx="7432040" cy="151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265" algn="l"/>
                <a:tab pos="5498465" algn="l"/>
              </a:tabLst>
            </a:pPr>
            <a:r>
              <a:rPr sz="1800" b="1" spc="-5" dirty="0">
                <a:latin typeface="Courier New"/>
                <a:cs typeface="Courier New"/>
              </a:rPr>
              <a:t>blockIdx.x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0	</a:t>
            </a:r>
            <a:r>
              <a:rPr sz="1800" b="1" spc="-5" dirty="0">
                <a:latin typeface="Courier New"/>
                <a:cs typeface="Courier New"/>
              </a:rPr>
              <a:t>blockIdx.x</a:t>
            </a:r>
            <a:r>
              <a:rPr sz="1800" b="1" dirty="0">
                <a:latin typeface="Courier New"/>
                <a:cs typeface="Courier New"/>
              </a:rPr>
              <a:t> =</a:t>
            </a:r>
            <a:r>
              <a:rPr sz="1800" b="1" spc="-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1	</a:t>
            </a:r>
            <a:r>
              <a:rPr sz="1800" b="1" spc="-5" dirty="0">
                <a:latin typeface="Courier New"/>
                <a:cs typeface="Courier New"/>
              </a:rPr>
              <a:t>blockIdx.x </a:t>
            </a:r>
            <a:r>
              <a:rPr sz="1800" b="1" dirty="0">
                <a:latin typeface="Courier New"/>
                <a:cs typeface="Courier New"/>
              </a:rPr>
              <a:t>=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M;</a:t>
            </a:r>
            <a:endParaRPr sz="1800">
              <a:latin typeface="Courier New"/>
              <a:cs typeface="Courier New"/>
            </a:endParaRPr>
          </a:p>
          <a:p>
            <a:pPr marL="1705610">
              <a:lnSpc>
                <a:spcPct val="100000"/>
              </a:lnSpc>
              <a:spcBef>
                <a:spcPts val="280"/>
              </a:spcBef>
              <a:tabLst>
                <a:tab pos="2665095" algn="l"/>
                <a:tab pos="3625215" algn="l"/>
                <a:tab pos="4448175" algn="l"/>
                <a:tab pos="5408295" algn="l"/>
              </a:tabLst>
            </a:pPr>
            <a:r>
              <a:rPr sz="1800" dirty="0">
                <a:latin typeface="Courier New"/>
                <a:cs typeface="Courier New"/>
              </a:rPr>
              <a:t>=	4	+	2	*</a:t>
            </a:r>
            <a:r>
              <a:rPr sz="1800" spc="-1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8;</a:t>
            </a:r>
            <a:endParaRPr sz="1800">
              <a:latin typeface="Courier New"/>
              <a:cs typeface="Courier New"/>
            </a:endParaRPr>
          </a:p>
          <a:p>
            <a:pPr marL="170561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20;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965440" y="3886799"/>
            <a:ext cx="158750" cy="318770"/>
          </a:xfrm>
          <a:custGeom>
            <a:avLst/>
            <a:gdLst/>
            <a:ahLst/>
            <a:cxnLst/>
            <a:rect l="l" t="t" r="r" b="b"/>
            <a:pathLst>
              <a:path w="158750" h="318770">
                <a:moveTo>
                  <a:pt x="0" y="0"/>
                </a:moveTo>
                <a:lnTo>
                  <a:pt x="158750" y="31876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73390" y="4175090"/>
            <a:ext cx="120650" cy="168910"/>
          </a:xfrm>
          <a:custGeom>
            <a:avLst/>
            <a:gdLst/>
            <a:ahLst/>
            <a:cxnLst/>
            <a:rect l="l" t="t" r="r" b="b"/>
            <a:pathLst>
              <a:path w="120650" h="168910">
                <a:moveTo>
                  <a:pt x="96519" y="0"/>
                </a:moveTo>
                <a:lnTo>
                  <a:pt x="0" y="48260"/>
                </a:lnTo>
                <a:lnTo>
                  <a:pt x="120650" y="168910"/>
                </a:lnTo>
                <a:lnTo>
                  <a:pt x="96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23289" y="1722720"/>
            <a:ext cx="728027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Which thread will operate on the red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element?</a:t>
            </a:r>
            <a:endParaRPr sz="28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2040"/>
              </a:spcBef>
            </a:pPr>
            <a:r>
              <a:rPr sz="1800" spc="-10" dirty="0">
                <a:latin typeface="Arial"/>
                <a:cs typeface="Arial"/>
              </a:rPr>
              <a:t>Array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elements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20469" y="4008720"/>
            <a:ext cx="1482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938780" marR="5080" indent="-2863850">
              <a:lnSpc>
                <a:spcPts val="4920"/>
              </a:lnSpc>
              <a:spcBef>
                <a:spcPts val="560"/>
              </a:spcBef>
            </a:pPr>
            <a:r>
              <a:rPr spc="-45" dirty="0"/>
              <a:t>Vector </a:t>
            </a:r>
            <a:r>
              <a:rPr spc="-5" dirty="0"/>
              <a:t>Addition with Blocks</a:t>
            </a:r>
            <a:r>
              <a:rPr spc="-265" dirty="0"/>
              <a:t> </a:t>
            </a:r>
            <a:r>
              <a:rPr spc="-5" dirty="0"/>
              <a:t>and  </a:t>
            </a:r>
            <a:r>
              <a:rPr spc="-10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1425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8101965" cy="2174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42925">
              <a:lnSpc>
                <a:spcPct val="100299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Use the built-in variable </a:t>
            </a:r>
            <a:r>
              <a:rPr sz="2800" b="1" spc="-5" dirty="0">
                <a:latin typeface="Courier New"/>
                <a:cs typeface="Courier New"/>
              </a:rPr>
              <a:t>blockDim.x</a:t>
            </a:r>
            <a:r>
              <a:rPr sz="2800" b="1" spc="-830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get the  number of threads per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block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09"/>
              </a:spcBef>
            </a:pPr>
            <a:r>
              <a:rPr sz="2000" b="1" spc="-5" dirty="0">
                <a:latin typeface="Courier New"/>
                <a:cs typeface="Courier New"/>
              </a:rPr>
              <a:t>int index </a:t>
            </a:r>
            <a:r>
              <a:rPr sz="2000" b="1" dirty="0">
                <a:latin typeface="Courier New"/>
                <a:cs typeface="Courier New"/>
              </a:rPr>
              <a:t>= </a:t>
            </a:r>
            <a:r>
              <a:rPr sz="2000" b="1" spc="-5" dirty="0">
                <a:latin typeface="Courier New"/>
                <a:cs typeface="Courier New"/>
              </a:rPr>
              <a:t>threadIdx.x </a:t>
            </a:r>
            <a:r>
              <a:rPr sz="2000" b="1" dirty="0">
                <a:latin typeface="Courier New"/>
                <a:cs typeface="Courier New"/>
              </a:rPr>
              <a:t>+ </a:t>
            </a:r>
            <a:r>
              <a:rPr sz="2000" b="1" spc="-5" dirty="0">
                <a:latin typeface="Courier New"/>
                <a:cs typeface="Courier New"/>
              </a:rPr>
              <a:t>blockIdx.x </a:t>
            </a:r>
            <a:r>
              <a:rPr sz="2000" b="1" dirty="0">
                <a:latin typeface="Courier New"/>
                <a:cs typeface="Courier New"/>
              </a:rPr>
              <a:t>*</a:t>
            </a:r>
            <a:r>
              <a:rPr sz="2000" b="1" spc="-9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blockDim.x;</a:t>
            </a:r>
            <a:endParaRPr sz="2000">
              <a:latin typeface="Courier New"/>
              <a:cs typeface="Courier New"/>
            </a:endParaRPr>
          </a:p>
          <a:p>
            <a:pPr marL="12700" marR="50800">
              <a:lnSpc>
                <a:spcPct val="100299"/>
              </a:lnSpc>
              <a:spcBef>
                <a:spcPts val="640"/>
              </a:spcBef>
            </a:pPr>
            <a:r>
              <a:rPr sz="2800" spc="-5" dirty="0">
                <a:latin typeface="Arial"/>
                <a:cs typeface="Arial"/>
              </a:rPr>
              <a:t>Combined </a:t>
            </a:r>
            <a:r>
              <a:rPr sz="2800" dirty="0">
                <a:latin typeface="Arial"/>
                <a:cs typeface="Arial"/>
              </a:rPr>
              <a:t>version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b="1" spc="-5" dirty="0">
                <a:latin typeface="Courier New"/>
                <a:cs typeface="Courier New"/>
              </a:rPr>
              <a:t>add()</a:t>
            </a:r>
            <a:r>
              <a:rPr sz="2800" b="1" spc="-890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use parallel threads  and parallel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6039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5913720"/>
            <a:ext cx="7028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What changes need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be made in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main()</a:t>
            </a:r>
            <a:r>
              <a:rPr sz="2800" spc="-5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400" y="4115399"/>
            <a:ext cx="8001000" cy="154559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140"/>
              </a:spcBef>
              <a:tabLst>
                <a:tab pos="456565" algn="l"/>
                <a:tab pos="1607820" algn="l"/>
                <a:tab pos="4022725" algn="l"/>
                <a:tab pos="512000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*c)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730885" marR="403225">
              <a:lnSpc>
                <a:spcPct val="111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threadIdx.x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+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blockIdx.x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*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blockDim.x</a:t>
            </a:r>
            <a:r>
              <a:rPr sz="1800" spc="-5" dirty="0">
                <a:latin typeface="Courier New"/>
                <a:cs typeface="Courier New"/>
              </a:rPr>
              <a:t>;  c[index]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a[index]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b[index];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1600800"/>
            <a:ext cx="7315200" cy="2971800"/>
          </a:xfrm>
          <a:custGeom>
            <a:avLst/>
            <a:gdLst/>
            <a:ahLst/>
            <a:cxnLst/>
            <a:rect l="l" t="t" r="r" b="b"/>
            <a:pathLst>
              <a:path w="7315200" h="2971800">
                <a:moveTo>
                  <a:pt x="7315200" y="0"/>
                </a:moveTo>
                <a:lnTo>
                  <a:pt x="0" y="0"/>
                </a:lnTo>
                <a:lnTo>
                  <a:pt x="0" y="2971800"/>
                </a:lnTo>
                <a:lnTo>
                  <a:pt x="7315200" y="2971800"/>
                </a:lnTo>
                <a:lnTo>
                  <a:pt x="73152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200" y="1600800"/>
            <a:ext cx="7315200" cy="2971800"/>
          </a:xfrm>
          <a:custGeom>
            <a:avLst/>
            <a:gdLst/>
            <a:ahLst/>
            <a:cxnLst/>
            <a:rect l="l" t="t" r="r" b="b"/>
            <a:pathLst>
              <a:path w="7315200" h="2971800">
                <a:moveTo>
                  <a:pt x="3657600" y="2971800"/>
                </a:moveTo>
                <a:lnTo>
                  <a:pt x="0" y="2971800"/>
                </a:lnTo>
                <a:lnTo>
                  <a:pt x="0" y="0"/>
                </a:lnTo>
                <a:lnTo>
                  <a:pt x="7315200" y="0"/>
                </a:lnTo>
                <a:lnTo>
                  <a:pt x="7315200" y="2971800"/>
                </a:lnTo>
                <a:lnTo>
                  <a:pt x="3657600" y="297180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379" y="1732880"/>
            <a:ext cx="6106160" cy="211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(2048*2048)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BLKDIM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1024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spc="-5" dirty="0">
                <a:latin typeface="Courier New"/>
                <a:cs typeface="Courier New"/>
              </a:rPr>
              <a:t>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45"/>
              </a:lnSpc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/* Launch add() kernel on GPU</a:t>
            </a:r>
            <a:r>
              <a:rPr sz="1800" b="1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045"/>
              </a:lnSpc>
            </a:pPr>
            <a:r>
              <a:rPr sz="1800" spc="-5" dirty="0">
                <a:latin typeface="Courier New"/>
                <a:cs typeface="Courier New"/>
              </a:rPr>
              <a:t>add&lt;&lt;&lt;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N/BLKDIM, BLKDIM</a:t>
            </a:r>
            <a:r>
              <a:rPr sz="1800" spc="-5" dirty="0">
                <a:latin typeface="Courier New"/>
                <a:cs typeface="Courier New"/>
              </a:rPr>
              <a:t>&gt;&gt;&gt;(d_a, d_b,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d_c);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ts val="2100"/>
              </a:lnSpc>
            </a:pPr>
            <a:r>
              <a:rPr sz="1800" b="1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0379" y="380679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4730" y="554320"/>
            <a:ext cx="8034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Addition with blocks and</a:t>
            </a:r>
            <a:r>
              <a:rPr spc="-65" dirty="0"/>
              <a:t> </a:t>
            </a:r>
            <a:r>
              <a:rPr spc="-5" dirty="0"/>
              <a:t>threads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48646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4754210"/>
            <a:ext cx="8582025" cy="848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0"/>
              </a:spcBef>
            </a:pPr>
            <a:r>
              <a:rPr sz="2800" spc="-25" dirty="0">
                <a:latin typeface="Arial"/>
                <a:cs typeface="Arial"/>
              </a:rPr>
              <a:t>However, </a:t>
            </a:r>
            <a:r>
              <a:rPr sz="2800" spc="-5" dirty="0">
                <a:latin typeface="Arial"/>
                <a:cs typeface="Arial"/>
              </a:rPr>
              <a:t>the problem </a:t>
            </a:r>
            <a:r>
              <a:rPr sz="2800" dirty="0">
                <a:latin typeface="Arial"/>
                <a:cs typeface="Arial"/>
              </a:rPr>
              <a:t>size </a:t>
            </a:r>
            <a:r>
              <a:rPr sz="2800" spc="-5" dirty="0">
                <a:latin typeface="Arial"/>
                <a:cs typeface="Arial"/>
              </a:rPr>
              <a:t>might not be multiple of the  block </a:t>
            </a:r>
            <a:r>
              <a:rPr sz="2800" dirty="0">
                <a:latin typeface="Arial"/>
                <a:cs typeface="Arial"/>
              </a:rPr>
              <a:t>size...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4600" y="3626449"/>
            <a:ext cx="1371600" cy="991869"/>
          </a:xfrm>
          <a:custGeom>
            <a:avLst/>
            <a:gdLst/>
            <a:ahLst/>
            <a:cxnLst/>
            <a:rect l="l" t="t" r="r" b="b"/>
            <a:pathLst>
              <a:path w="1371600" h="991870">
                <a:moveTo>
                  <a:pt x="784860" y="0"/>
                </a:moveTo>
                <a:lnTo>
                  <a:pt x="802639" y="260350"/>
                </a:lnTo>
                <a:lnTo>
                  <a:pt x="227330" y="260350"/>
                </a:lnTo>
                <a:lnTo>
                  <a:pt x="171244" y="265053"/>
                </a:lnTo>
                <a:lnTo>
                  <a:pt x="118157" y="278082"/>
                </a:lnTo>
                <a:lnTo>
                  <a:pt x="71278" y="297815"/>
                </a:lnTo>
                <a:lnTo>
                  <a:pt x="33819" y="322627"/>
                </a:lnTo>
                <a:lnTo>
                  <a:pt x="0" y="381000"/>
                </a:lnTo>
                <a:lnTo>
                  <a:pt x="0" y="869950"/>
                </a:lnTo>
                <a:lnTo>
                  <a:pt x="33819" y="928652"/>
                </a:lnTo>
                <a:lnTo>
                  <a:pt x="71278" y="953769"/>
                </a:lnTo>
                <a:lnTo>
                  <a:pt x="118157" y="973807"/>
                </a:lnTo>
                <a:lnTo>
                  <a:pt x="171244" y="987072"/>
                </a:lnTo>
                <a:lnTo>
                  <a:pt x="227330" y="991869"/>
                </a:lnTo>
                <a:lnTo>
                  <a:pt x="1144270" y="991869"/>
                </a:lnTo>
                <a:lnTo>
                  <a:pt x="1200355" y="987072"/>
                </a:lnTo>
                <a:lnTo>
                  <a:pt x="1253442" y="973807"/>
                </a:lnTo>
                <a:lnTo>
                  <a:pt x="1300321" y="953769"/>
                </a:lnTo>
                <a:lnTo>
                  <a:pt x="1337780" y="928652"/>
                </a:lnTo>
                <a:lnTo>
                  <a:pt x="1371600" y="869950"/>
                </a:lnTo>
                <a:lnTo>
                  <a:pt x="1371600" y="381000"/>
                </a:lnTo>
                <a:lnTo>
                  <a:pt x="1337780" y="322627"/>
                </a:lnTo>
                <a:lnTo>
                  <a:pt x="1300321" y="297815"/>
                </a:lnTo>
                <a:lnTo>
                  <a:pt x="1253442" y="278082"/>
                </a:lnTo>
                <a:lnTo>
                  <a:pt x="1200355" y="265053"/>
                </a:lnTo>
                <a:lnTo>
                  <a:pt x="1144270" y="260350"/>
                </a:lnTo>
                <a:lnTo>
                  <a:pt x="78486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4600" y="3626449"/>
            <a:ext cx="1371600" cy="991869"/>
          </a:xfrm>
          <a:custGeom>
            <a:avLst/>
            <a:gdLst/>
            <a:ahLst/>
            <a:cxnLst/>
            <a:rect l="l" t="t" r="r" b="b"/>
            <a:pathLst>
              <a:path w="1371600" h="991870">
                <a:moveTo>
                  <a:pt x="227330" y="260350"/>
                </a:moveTo>
                <a:lnTo>
                  <a:pt x="171244" y="265053"/>
                </a:lnTo>
                <a:lnTo>
                  <a:pt x="118157" y="278082"/>
                </a:lnTo>
                <a:lnTo>
                  <a:pt x="71278" y="297815"/>
                </a:lnTo>
                <a:lnTo>
                  <a:pt x="33819" y="322627"/>
                </a:lnTo>
                <a:lnTo>
                  <a:pt x="0" y="381000"/>
                </a:lnTo>
                <a:lnTo>
                  <a:pt x="0" y="472439"/>
                </a:lnTo>
                <a:lnTo>
                  <a:pt x="0" y="563879"/>
                </a:lnTo>
                <a:lnTo>
                  <a:pt x="0" y="687069"/>
                </a:lnTo>
                <a:lnTo>
                  <a:pt x="0" y="778509"/>
                </a:lnTo>
                <a:lnTo>
                  <a:pt x="0" y="869950"/>
                </a:lnTo>
                <a:lnTo>
                  <a:pt x="8989" y="900147"/>
                </a:lnTo>
                <a:lnTo>
                  <a:pt x="71278" y="953769"/>
                </a:lnTo>
                <a:lnTo>
                  <a:pt x="118157" y="973807"/>
                </a:lnTo>
                <a:lnTo>
                  <a:pt x="171244" y="987072"/>
                </a:lnTo>
                <a:lnTo>
                  <a:pt x="227330" y="991869"/>
                </a:lnTo>
                <a:lnTo>
                  <a:pt x="398780" y="991869"/>
                </a:lnTo>
                <a:lnTo>
                  <a:pt x="568960" y="991869"/>
                </a:lnTo>
                <a:lnTo>
                  <a:pt x="802639" y="991869"/>
                </a:lnTo>
                <a:lnTo>
                  <a:pt x="972820" y="991869"/>
                </a:lnTo>
                <a:lnTo>
                  <a:pt x="1144270" y="991869"/>
                </a:lnTo>
                <a:lnTo>
                  <a:pt x="1200355" y="987072"/>
                </a:lnTo>
                <a:lnTo>
                  <a:pt x="1253442" y="973807"/>
                </a:lnTo>
                <a:lnTo>
                  <a:pt x="1300321" y="953769"/>
                </a:lnTo>
                <a:lnTo>
                  <a:pt x="1337780" y="928652"/>
                </a:lnTo>
                <a:lnTo>
                  <a:pt x="1371600" y="869950"/>
                </a:lnTo>
                <a:lnTo>
                  <a:pt x="1371600" y="778509"/>
                </a:lnTo>
                <a:lnTo>
                  <a:pt x="1371600" y="687069"/>
                </a:lnTo>
                <a:lnTo>
                  <a:pt x="1371600" y="563879"/>
                </a:lnTo>
                <a:lnTo>
                  <a:pt x="1371600" y="472439"/>
                </a:lnTo>
                <a:lnTo>
                  <a:pt x="1371600" y="381000"/>
                </a:lnTo>
                <a:lnTo>
                  <a:pt x="1362610" y="350896"/>
                </a:lnTo>
                <a:lnTo>
                  <a:pt x="1300321" y="297814"/>
                </a:lnTo>
                <a:lnTo>
                  <a:pt x="1253442" y="278082"/>
                </a:lnTo>
                <a:lnTo>
                  <a:pt x="1200355" y="265053"/>
                </a:lnTo>
                <a:lnTo>
                  <a:pt x="1144270" y="260350"/>
                </a:lnTo>
                <a:lnTo>
                  <a:pt x="784860" y="0"/>
                </a:lnTo>
                <a:lnTo>
                  <a:pt x="802639" y="260350"/>
                </a:lnTo>
                <a:lnTo>
                  <a:pt x="568960" y="260350"/>
                </a:lnTo>
                <a:lnTo>
                  <a:pt x="398780" y="260350"/>
                </a:lnTo>
                <a:lnTo>
                  <a:pt x="227330" y="26035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54300" y="3961730"/>
            <a:ext cx="1090930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22250" marR="5080" indent="-209550">
              <a:lnSpc>
                <a:spcPts val="2020"/>
              </a:lnSpc>
              <a:spcBef>
                <a:spcPts val="280"/>
              </a:spcBef>
            </a:pPr>
            <a:r>
              <a:rPr sz="1800" i="1" spc="-10" dirty="0">
                <a:latin typeface="Arial"/>
                <a:cs typeface="Arial"/>
              </a:rPr>
              <a:t>Number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  blocks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0" y="3603590"/>
            <a:ext cx="2286000" cy="1014730"/>
          </a:xfrm>
          <a:custGeom>
            <a:avLst/>
            <a:gdLst/>
            <a:ahLst/>
            <a:cxnLst/>
            <a:rect l="l" t="t" r="r" b="b"/>
            <a:pathLst>
              <a:path w="2286000" h="1014729">
                <a:moveTo>
                  <a:pt x="394970" y="0"/>
                </a:moveTo>
                <a:lnTo>
                  <a:pt x="379729" y="283210"/>
                </a:lnTo>
                <a:lnTo>
                  <a:pt x="316534" y="285340"/>
                </a:lnTo>
                <a:lnTo>
                  <a:pt x="254980" y="291411"/>
                </a:lnTo>
                <a:lnTo>
                  <a:pt x="196614" y="300942"/>
                </a:lnTo>
                <a:lnTo>
                  <a:pt x="142983" y="313453"/>
                </a:lnTo>
                <a:lnTo>
                  <a:pt x="95635" y="328461"/>
                </a:lnTo>
                <a:lnTo>
                  <a:pt x="56115" y="345487"/>
                </a:lnTo>
                <a:lnTo>
                  <a:pt x="6750" y="383667"/>
                </a:lnTo>
                <a:lnTo>
                  <a:pt x="0" y="403860"/>
                </a:lnTo>
                <a:lnTo>
                  <a:pt x="0" y="892810"/>
                </a:lnTo>
                <a:lnTo>
                  <a:pt x="25971" y="932781"/>
                </a:lnTo>
                <a:lnTo>
                  <a:pt x="95635" y="968738"/>
                </a:lnTo>
                <a:lnTo>
                  <a:pt x="142983" y="983957"/>
                </a:lnTo>
                <a:lnTo>
                  <a:pt x="196614" y="996667"/>
                </a:lnTo>
                <a:lnTo>
                  <a:pt x="254980" y="1006367"/>
                </a:lnTo>
                <a:lnTo>
                  <a:pt x="316534" y="1012555"/>
                </a:lnTo>
                <a:lnTo>
                  <a:pt x="379729" y="1014730"/>
                </a:lnTo>
                <a:lnTo>
                  <a:pt x="1906270" y="1014730"/>
                </a:lnTo>
                <a:lnTo>
                  <a:pt x="1969465" y="1012555"/>
                </a:lnTo>
                <a:lnTo>
                  <a:pt x="2031019" y="1006367"/>
                </a:lnTo>
                <a:lnTo>
                  <a:pt x="2089385" y="996667"/>
                </a:lnTo>
                <a:lnTo>
                  <a:pt x="2143016" y="983957"/>
                </a:lnTo>
                <a:lnTo>
                  <a:pt x="2190364" y="968738"/>
                </a:lnTo>
                <a:lnTo>
                  <a:pt x="2229884" y="951512"/>
                </a:lnTo>
                <a:lnTo>
                  <a:pt x="2279249" y="913046"/>
                </a:lnTo>
                <a:lnTo>
                  <a:pt x="2286000" y="892810"/>
                </a:lnTo>
                <a:lnTo>
                  <a:pt x="2286000" y="403860"/>
                </a:lnTo>
                <a:lnTo>
                  <a:pt x="2260028" y="364049"/>
                </a:lnTo>
                <a:lnTo>
                  <a:pt x="2190364" y="328461"/>
                </a:lnTo>
                <a:lnTo>
                  <a:pt x="2143016" y="313453"/>
                </a:lnTo>
                <a:lnTo>
                  <a:pt x="2089385" y="300942"/>
                </a:lnTo>
                <a:lnTo>
                  <a:pt x="2031019" y="291411"/>
                </a:lnTo>
                <a:lnTo>
                  <a:pt x="1969465" y="285340"/>
                </a:lnTo>
                <a:lnTo>
                  <a:pt x="1906270" y="283210"/>
                </a:lnTo>
                <a:lnTo>
                  <a:pt x="948689" y="283210"/>
                </a:lnTo>
                <a:lnTo>
                  <a:pt x="39497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3603590"/>
            <a:ext cx="2286000" cy="1014730"/>
          </a:xfrm>
          <a:custGeom>
            <a:avLst/>
            <a:gdLst/>
            <a:ahLst/>
            <a:cxnLst/>
            <a:rect l="l" t="t" r="r" b="b"/>
            <a:pathLst>
              <a:path w="2286000" h="1014729">
                <a:moveTo>
                  <a:pt x="379729" y="283210"/>
                </a:moveTo>
                <a:lnTo>
                  <a:pt x="316534" y="285340"/>
                </a:lnTo>
                <a:lnTo>
                  <a:pt x="254980" y="291411"/>
                </a:lnTo>
                <a:lnTo>
                  <a:pt x="196614" y="300942"/>
                </a:lnTo>
                <a:lnTo>
                  <a:pt x="142983" y="313453"/>
                </a:lnTo>
                <a:lnTo>
                  <a:pt x="95635" y="328461"/>
                </a:lnTo>
                <a:lnTo>
                  <a:pt x="56115" y="345487"/>
                </a:lnTo>
                <a:lnTo>
                  <a:pt x="6750" y="383667"/>
                </a:lnTo>
                <a:lnTo>
                  <a:pt x="0" y="403860"/>
                </a:lnTo>
                <a:lnTo>
                  <a:pt x="0" y="495300"/>
                </a:lnTo>
                <a:lnTo>
                  <a:pt x="0" y="586739"/>
                </a:lnTo>
                <a:lnTo>
                  <a:pt x="0" y="709930"/>
                </a:lnTo>
                <a:lnTo>
                  <a:pt x="0" y="801369"/>
                </a:lnTo>
                <a:lnTo>
                  <a:pt x="0" y="892810"/>
                </a:lnTo>
                <a:lnTo>
                  <a:pt x="6750" y="913046"/>
                </a:lnTo>
                <a:lnTo>
                  <a:pt x="56115" y="951512"/>
                </a:lnTo>
                <a:lnTo>
                  <a:pt x="95635" y="968738"/>
                </a:lnTo>
                <a:lnTo>
                  <a:pt x="142983" y="983957"/>
                </a:lnTo>
                <a:lnTo>
                  <a:pt x="196614" y="996667"/>
                </a:lnTo>
                <a:lnTo>
                  <a:pt x="254980" y="1006367"/>
                </a:lnTo>
                <a:lnTo>
                  <a:pt x="316534" y="1012555"/>
                </a:lnTo>
                <a:lnTo>
                  <a:pt x="379729" y="1014730"/>
                </a:lnTo>
                <a:lnTo>
                  <a:pt x="664210" y="1014730"/>
                </a:lnTo>
                <a:lnTo>
                  <a:pt x="948689" y="1014730"/>
                </a:lnTo>
                <a:lnTo>
                  <a:pt x="1337310" y="1014730"/>
                </a:lnTo>
                <a:lnTo>
                  <a:pt x="1621789" y="1014730"/>
                </a:lnTo>
                <a:lnTo>
                  <a:pt x="1906270" y="1014730"/>
                </a:lnTo>
                <a:lnTo>
                  <a:pt x="1969465" y="1012555"/>
                </a:lnTo>
                <a:lnTo>
                  <a:pt x="2031019" y="1006367"/>
                </a:lnTo>
                <a:lnTo>
                  <a:pt x="2089385" y="996667"/>
                </a:lnTo>
                <a:lnTo>
                  <a:pt x="2143016" y="983957"/>
                </a:lnTo>
                <a:lnTo>
                  <a:pt x="2190364" y="968738"/>
                </a:lnTo>
                <a:lnTo>
                  <a:pt x="2229884" y="951512"/>
                </a:lnTo>
                <a:lnTo>
                  <a:pt x="2279249" y="913046"/>
                </a:lnTo>
                <a:lnTo>
                  <a:pt x="2286000" y="892810"/>
                </a:lnTo>
                <a:lnTo>
                  <a:pt x="2286000" y="801369"/>
                </a:lnTo>
                <a:lnTo>
                  <a:pt x="2286000" y="709930"/>
                </a:lnTo>
                <a:lnTo>
                  <a:pt x="2286000" y="586739"/>
                </a:lnTo>
                <a:lnTo>
                  <a:pt x="2286000" y="495300"/>
                </a:lnTo>
                <a:lnTo>
                  <a:pt x="2286000" y="403860"/>
                </a:lnTo>
                <a:lnTo>
                  <a:pt x="2279249" y="383667"/>
                </a:lnTo>
                <a:lnTo>
                  <a:pt x="2229884" y="345487"/>
                </a:lnTo>
                <a:lnTo>
                  <a:pt x="2190364" y="328461"/>
                </a:lnTo>
                <a:lnTo>
                  <a:pt x="2143016" y="313453"/>
                </a:lnTo>
                <a:lnTo>
                  <a:pt x="2089385" y="300942"/>
                </a:lnTo>
                <a:lnTo>
                  <a:pt x="2031019" y="291411"/>
                </a:lnTo>
                <a:lnTo>
                  <a:pt x="1969465" y="285340"/>
                </a:lnTo>
                <a:lnTo>
                  <a:pt x="1906270" y="283210"/>
                </a:lnTo>
                <a:lnTo>
                  <a:pt x="1621789" y="283210"/>
                </a:lnTo>
                <a:lnTo>
                  <a:pt x="1337310" y="283210"/>
                </a:lnTo>
                <a:lnTo>
                  <a:pt x="948689" y="283210"/>
                </a:lnTo>
                <a:lnTo>
                  <a:pt x="394970" y="0"/>
                </a:lnTo>
                <a:lnTo>
                  <a:pt x="379729" y="28321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57420" y="3961730"/>
            <a:ext cx="191452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95300" marR="5080" indent="-482600">
              <a:lnSpc>
                <a:spcPts val="2020"/>
              </a:lnSpc>
              <a:spcBef>
                <a:spcPts val="280"/>
              </a:spcBef>
            </a:pPr>
            <a:r>
              <a:rPr sz="1800" i="1" spc="-10" dirty="0">
                <a:latin typeface="Arial"/>
                <a:cs typeface="Arial"/>
              </a:rPr>
              <a:t>Number of </a:t>
            </a:r>
            <a:r>
              <a:rPr sz="1800" i="1" spc="-5" dirty="0">
                <a:latin typeface="Arial"/>
                <a:cs typeface="Arial"/>
              </a:rPr>
              <a:t>threads  </a:t>
            </a:r>
            <a:r>
              <a:rPr sz="1800" i="1" spc="-10" dirty="0">
                <a:latin typeface="Arial"/>
                <a:cs typeface="Arial"/>
              </a:rPr>
              <a:t>per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3650" y="554320"/>
            <a:ext cx="7539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Handling arbitrary vector</a:t>
            </a:r>
            <a:r>
              <a:rPr spc="-70" dirty="0"/>
              <a:t> </a:t>
            </a:r>
            <a:r>
              <a:rPr dirty="0"/>
              <a:t>sizes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70364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Arial"/>
                <a:cs typeface="Arial"/>
              </a:rPr>
              <a:t>Avoid </a:t>
            </a:r>
            <a:r>
              <a:rPr sz="2800" spc="-5" dirty="0">
                <a:latin typeface="Arial"/>
                <a:cs typeface="Arial"/>
              </a:rPr>
              <a:t>accessing beyond the end of the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array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469833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4587840"/>
            <a:ext cx="33864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Update kernel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launch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59784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5867999"/>
            <a:ext cx="3467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See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cuda-vecadd3.cu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2286600"/>
            <a:ext cx="8458200" cy="21336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730885" marR="861694" indent="-548640">
              <a:lnSpc>
                <a:spcPct val="109300"/>
              </a:lnSpc>
              <a:spcBef>
                <a:spcPts val="940"/>
              </a:spcBef>
              <a:tabLst>
                <a:tab pos="456565" algn="l"/>
                <a:tab pos="1607820" algn="l"/>
                <a:tab pos="4022725" algn="l"/>
                <a:tab pos="5120005" algn="l"/>
                <a:tab pos="621728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add(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*a,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*b,	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*c,	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800" spc="-5" dirty="0">
                <a:latin typeface="Courier New"/>
                <a:cs typeface="Courier New"/>
              </a:rPr>
              <a:t>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blockDim.x; 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if (index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&lt;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n)</a:t>
            </a:r>
            <a:r>
              <a:rPr sz="1800" b="1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ct val="100000"/>
              </a:lnSpc>
              <a:spcBef>
                <a:spcPts val="20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c[index]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a[index]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sz="1800" b="1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b[index];</a:t>
            </a:r>
            <a:endParaRPr sz="1800">
              <a:latin typeface="Courier New"/>
              <a:cs typeface="Courier New"/>
            </a:endParaRPr>
          </a:p>
          <a:p>
            <a:pPr marL="730885">
              <a:lnSpc>
                <a:spcPct val="100000"/>
              </a:lnSpc>
              <a:spcBef>
                <a:spcPts val="200"/>
              </a:spcBef>
            </a:pP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09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5088220"/>
            <a:ext cx="8458200" cy="6273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140"/>
              </a:spcBef>
            </a:pPr>
            <a:r>
              <a:rPr sz="1800" spc="-5" dirty="0">
                <a:latin typeface="Courier New"/>
                <a:cs typeface="Courier New"/>
              </a:rPr>
              <a:t>add&lt;&lt;&lt;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(N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+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BLKDIM-1)/BLKDIM, BLKDIM</a:t>
            </a:r>
            <a:r>
              <a:rPr sz="1800" spc="-5" dirty="0">
                <a:latin typeface="Courier New"/>
                <a:cs typeface="Courier New"/>
              </a:rPr>
              <a:t>&gt;&gt;&gt;(d_a, d_b, d_c,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720" y="554320"/>
            <a:ext cx="1858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Rev</a:t>
            </a:r>
            <a:r>
              <a:rPr spc="5" dirty="0"/>
              <a:t>i</a:t>
            </a:r>
            <a:r>
              <a:rPr spc="-5" dirty="0"/>
              <a:t>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4158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Launching parallel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kernels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0600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35007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7896859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Launch </a:t>
            </a:r>
            <a:r>
              <a:rPr sz="2400" spc="5" dirty="0">
                <a:latin typeface="Arial"/>
                <a:cs typeface="Arial"/>
              </a:rPr>
              <a:t>~</a:t>
            </a:r>
            <a:r>
              <a:rPr sz="2400" i="1" spc="5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copies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b="1" spc="-5" dirty="0">
                <a:latin typeface="Courier New"/>
                <a:cs typeface="Courier New"/>
              </a:rPr>
              <a:t>add()</a:t>
            </a:r>
            <a:r>
              <a:rPr sz="2400" b="1" spc="-77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10"/>
              </a:spcBef>
            </a:pPr>
            <a:r>
              <a:rPr sz="2400" b="1" spc="-5" dirty="0">
                <a:latin typeface="Courier New"/>
                <a:cs typeface="Courier New"/>
              </a:rPr>
              <a:t>add&lt;&lt;&lt;(N </a:t>
            </a:r>
            <a:r>
              <a:rPr sz="2400" b="1" dirty="0">
                <a:latin typeface="Courier New"/>
                <a:cs typeface="Courier New"/>
              </a:rPr>
              <a:t>+ </a:t>
            </a:r>
            <a:r>
              <a:rPr sz="2400" b="1" spc="-5" dirty="0">
                <a:latin typeface="Courier New"/>
                <a:cs typeface="Courier New"/>
              </a:rPr>
              <a:t>BLKDIM-1)/BLKDIM,</a:t>
            </a:r>
            <a:r>
              <a:rPr sz="2400" b="1" spc="-8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BLKDIM&gt;&gt;&gt;(…)</a:t>
            </a:r>
            <a:r>
              <a:rPr sz="2400" spc="-5" dirty="0"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b="1" spc="-5" dirty="0">
                <a:latin typeface="Courier New"/>
                <a:cs typeface="Courier New"/>
              </a:rPr>
              <a:t>blockIdx.x</a:t>
            </a:r>
            <a:r>
              <a:rPr sz="2400" b="1" spc="-77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access block index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b="1" spc="-5" dirty="0">
                <a:latin typeface="Courier New"/>
                <a:cs typeface="Courier New"/>
              </a:rPr>
              <a:t>threadIdx.x</a:t>
            </a:r>
            <a:r>
              <a:rPr sz="2400" b="1" spc="-800" dirty="0"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access thread index within 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40087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89" y="3898230"/>
            <a:ext cx="5323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Assign array elements to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threads: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3489" y="4773260"/>
            <a:ext cx="7644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int index </a:t>
            </a:r>
            <a:r>
              <a:rPr sz="2000" b="1" dirty="0">
                <a:latin typeface="Courier New"/>
                <a:cs typeface="Courier New"/>
              </a:rPr>
              <a:t>= </a:t>
            </a:r>
            <a:r>
              <a:rPr sz="2000" b="1" spc="-5" dirty="0">
                <a:latin typeface="Courier New"/>
                <a:cs typeface="Courier New"/>
              </a:rPr>
              <a:t>threadIdx.x </a:t>
            </a:r>
            <a:r>
              <a:rPr sz="2000" b="1" dirty="0">
                <a:latin typeface="Courier New"/>
                <a:cs typeface="Courier New"/>
              </a:rPr>
              <a:t>+ </a:t>
            </a:r>
            <a:r>
              <a:rPr sz="2000" b="1" spc="-5" dirty="0">
                <a:latin typeface="Courier New"/>
                <a:cs typeface="Courier New"/>
              </a:rPr>
              <a:t>blockIdx.x </a:t>
            </a:r>
            <a:r>
              <a:rPr sz="2000" b="1" dirty="0">
                <a:latin typeface="Courier New"/>
                <a:cs typeface="Courier New"/>
              </a:rPr>
              <a:t>*</a:t>
            </a:r>
            <a:r>
              <a:rPr sz="2000" b="1" spc="-9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blockDim.x;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360" y="554320"/>
            <a:ext cx="6593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Why </a:t>
            </a:r>
            <a:r>
              <a:rPr spc="-5" dirty="0"/>
              <a:t>Bother with</a:t>
            </a:r>
            <a:r>
              <a:rPr spc="-120" dirty="0"/>
              <a:t> </a:t>
            </a:r>
            <a:r>
              <a:rPr spc="-10" dirty="0"/>
              <a:t>Threads?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4414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Threads seem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unnecessary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210118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5089" y="2168490"/>
            <a:ext cx="4119879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They </a:t>
            </a:r>
            <a:r>
              <a:rPr sz="2400" spc="-10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level of complexity  What do we gain?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31463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3035899"/>
            <a:ext cx="8210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Unlike parallel blocks, threads have mechanisms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341436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89" y="3479129"/>
            <a:ext cx="190500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un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400" spc="1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e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Synchronize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44582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4349080"/>
            <a:ext cx="6565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look </a:t>
            </a:r>
            <a:r>
              <a:rPr sz="2800" spc="-25" dirty="0">
                <a:latin typeface="Arial"/>
                <a:cs typeface="Arial"/>
              </a:rPr>
              <a:t>closer, </a:t>
            </a:r>
            <a:r>
              <a:rPr sz="2800" spc="-5" dirty="0">
                <a:latin typeface="Arial"/>
                <a:cs typeface="Arial"/>
              </a:rPr>
              <a:t>we need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new</a:t>
            </a:r>
            <a:r>
              <a:rPr sz="2800" spc="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example…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470" y="79340"/>
            <a:ext cx="48393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Hello, world:</a:t>
            </a:r>
            <a:r>
              <a:rPr spc="-70" dirty="0"/>
              <a:t> </a:t>
            </a:r>
            <a:r>
              <a:rPr spc="-5" dirty="0"/>
              <a:t>CUDA</a:t>
            </a:r>
          </a:p>
        </p:txBody>
      </p:sp>
      <p:sp>
        <p:nvSpPr>
          <p:cNvPr id="3" name="object 3"/>
          <p:cNvSpPr/>
          <p:nvPr/>
        </p:nvSpPr>
        <p:spPr>
          <a:xfrm>
            <a:off x="3147060" y="913730"/>
            <a:ext cx="4168140" cy="605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87700" y="2949540"/>
            <a:ext cx="3698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Cooperating</a:t>
            </a:r>
            <a:r>
              <a:rPr sz="3200" spc="-4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threads</a:t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1579" y="554320"/>
            <a:ext cx="2570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1D</a:t>
            </a:r>
            <a:r>
              <a:rPr spc="-85" dirty="0"/>
              <a:t> </a:t>
            </a:r>
            <a:r>
              <a:rPr spc="-5" dirty="0"/>
              <a:t>Stencil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4357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325210"/>
            <a:ext cx="8368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Consider applying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stencil </a:t>
            </a:r>
            <a:r>
              <a:rPr sz="2800" dirty="0">
                <a:latin typeface="Arial"/>
                <a:cs typeface="Arial"/>
              </a:rPr>
              <a:t>to a </a:t>
            </a:r>
            <a:r>
              <a:rPr sz="2800" spc="-5" dirty="0">
                <a:latin typeface="Arial"/>
                <a:cs typeface="Arial"/>
              </a:rPr>
              <a:t>1D </a:t>
            </a:r>
            <a:r>
              <a:rPr sz="2800" dirty="0">
                <a:latin typeface="Arial"/>
                <a:cs typeface="Arial"/>
              </a:rPr>
              <a:t>array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elements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18420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440" y="26752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850900" marR="402590">
              <a:lnSpc>
                <a:spcPts val="2670"/>
              </a:lnSpc>
              <a:spcBef>
                <a:spcPts val="360"/>
              </a:spcBef>
            </a:pPr>
            <a:r>
              <a:rPr spc="-5" dirty="0"/>
              <a:t>Each output element is </a:t>
            </a:r>
            <a:r>
              <a:rPr dirty="0"/>
              <a:t>the </a:t>
            </a:r>
            <a:r>
              <a:rPr spc="-5" dirty="0"/>
              <a:t>sum of input elements within </a:t>
            </a:r>
            <a:r>
              <a:rPr dirty="0"/>
              <a:t>a  </a:t>
            </a:r>
            <a:r>
              <a:rPr spc="-5" dirty="0"/>
              <a:t>given</a:t>
            </a:r>
            <a:r>
              <a:rPr dirty="0"/>
              <a:t> </a:t>
            </a:r>
            <a:r>
              <a:rPr spc="-5" dirty="0">
                <a:solidFill>
                  <a:srgbClr val="0000FF"/>
                </a:solidFill>
              </a:rPr>
              <a:t>radius</a:t>
            </a:r>
          </a:p>
          <a:p>
            <a:pPr marL="419100" marR="5080">
              <a:lnSpc>
                <a:spcPts val="3120"/>
              </a:lnSpc>
              <a:spcBef>
                <a:spcPts val="585"/>
              </a:spcBef>
            </a:pPr>
            <a:r>
              <a:rPr sz="2800" dirty="0"/>
              <a:t>If </a:t>
            </a:r>
            <a:r>
              <a:rPr sz="2800" spc="-10" dirty="0"/>
              <a:t>RADIUS </a:t>
            </a:r>
            <a:r>
              <a:rPr sz="2800" spc="-5" dirty="0"/>
              <a:t>is 3, then each output element </a:t>
            </a:r>
            <a:r>
              <a:rPr sz="2800" dirty="0"/>
              <a:t>is </a:t>
            </a:r>
            <a:r>
              <a:rPr sz="2800" spc="-5" dirty="0"/>
              <a:t>the sum of  </a:t>
            </a:r>
            <a:r>
              <a:rPr sz="2800" dirty="0"/>
              <a:t>7 input</a:t>
            </a:r>
            <a:r>
              <a:rPr sz="2800" spc="-20" dirty="0"/>
              <a:t> </a:t>
            </a:r>
            <a:r>
              <a:rPr sz="2800" spc="-5" dirty="0"/>
              <a:t>elements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1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1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3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0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7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57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9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86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86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8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4801199"/>
            <a:ext cx="1371600" cy="228600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1371600" y="228600"/>
                </a:moveTo>
                <a:lnTo>
                  <a:pt x="1361777" y="186630"/>
                </a:lnTo>
                <a:lnTo>
                  <a:pt x="1335881" y="150018"/>
                </a:lnTo>
                <a:lnTo>
                  <a:pt x="1299269" y="124122"/>
                </a:lnTo>
                <a:lnTo>
                  <a:pt x="1257300" y="114300"/>
                </a:lnTo>
                <a:lnTo>
                  <a:pt x="800100" y="114300"/>
                </a:lnTo>
                <a:lnTo>
                  <a:pt x="758130" y="104477"/>
                </a:lnTo>
                <a:lnTo>
                  <a:pt x="721518" y="78581"/>
                </a:lnTo>
                <a:lnTo>
                  <a:pt x="695622" y="41969"/>
                </a:lnTo>
                <a:lnTo>
                  <a:pt x="685800" y="0"/>
                </a:lnTo>
                <a:lnTo>
                  <a:pt x="675977" y="41969"/>
                </a:lnTo>
                <a:lnTo>
                  <a:pt x="650081" y="78581"/>
                </a:lnTo>
                <a:lnTo>
                  <a:pt x="613469" y="104477"/>
                </a:lnTo>
                <a:lnTo>
                  <a:pt x="571500" y="114300"/>
                </a:lnTo>
                <a:lnTo>
                  <a:pt x="114300" y="114300"/>
                </a:lnTo>
                <a:lnTo>
                  <a:pt x="72330" y="124122"/>
                </a:lnTo>
                <a:lnTo>
                  <a:pt x="35718" y="150018"/>
                </a:lnTo>
                <a:lnTo>
                  <a:pt x="9822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88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6000" y="4801199"/>
            <a:ext cx="1371600" cy="228600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1371600" y="228600"/>
                </a:moveTo>
                <a:lnTo>
                  <a:pt x="1361777" y="186630"/>
                </a:lnTo>
                <a:lnTo>
                  <a:pt x="1335881" y="150018"/>
                </a:lnTo>
                <a:lnTo>
                  <a:pt x="1299269" y="124122"/>
                </a:lnTo>
                <a:lnTo>
                  <a:pt x="1257300" y="114300"/>
                </a:lnTo>
                <a:lnTo>
                  <a:pt x="800100" y="114300"/>
                </a:lnTo>
                <a:lnTo>
                  <a:pt x="758130" y="104477"/>
                </a:lnTo>
                <a:lnTo>
                  <a:pt x="721518" y="78581"/>
                </a:lnTo>
                <a:lnTo>
                  <a:pt x="695622" y="41969"/>
                </a:lnTo>
                <a:lnTo>
                  <a:pt x="685800" y="0"/>
                </a:lnTo>
                <a:lnTo>
                  <a:pt x="675977" y="41969"/>
                </a:lnTo>
                <a:lnTo>
                  <a:pt x="650081" y="78581"/>
                </a:lnTo>
                <a:lnTo>
                  <a:pt x="613469" y="104477"/>
                </a:lnTo>
                <a:lnTo>
                  <a:pt x="571500" y="114300"/>
                </a:lnTo>
                <a:lnTo>
                  <a:pt x="114300" y="114300"/>
                </a:lnTo>
                <a:lnTo>
                  <a:pt x="72330" y="124122"/>
                </a:lnTo>
                <a:lnTo>
                  <a:pt x="35718" y="150018"/>
                </a:lnTo>
                <a:lnTo>
                  <a:pt x="9822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76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0" y="5029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35469" y="7098630"/>
            <a:ext cx="214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cuda-stencil1d.c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43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3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0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0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58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8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5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52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2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24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29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296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86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86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44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44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572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2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2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72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72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72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72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35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56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7690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9759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0559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2630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47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6769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8839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44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30" h="49529">
                <a:moveTo>
                  <a:pt x="0" y="49529"/>
                </a:moveTo>
                <a:lnTo>
                  <a:pt x="49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44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44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4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144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144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4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44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07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728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889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76960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7760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79830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319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83969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36039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296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296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296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296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296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296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296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296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359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880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40090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392159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442959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495030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5471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599169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51240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868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868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868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868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6868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868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868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868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931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452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797290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49359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00159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52230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0043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056369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108440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440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49529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440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440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440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440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40" h="256540">
                <a:moveTo>
                  <a:pt x="0" y="256539"/>
                </a:moveTo>
                <a:lnTo>
                  <a:pt x="2565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1440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09" h="308609">
                <a:moveTo>
                  <a:pt x="0" y="308609"/>
                </a:moveTo>
                <a:lnTo>
                  <a:pt x="3086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1440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09">
                <a:moveTo>
                  <a:pt x="0" y="359409"/>
                </a:moveTo>
                <a:lnTo>
                  <a:pt x="3594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1440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79" h="411479">
                <a:moveTo>
                  <a:pt x="0" y="411479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1503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2024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79" h="398779">
                <a:moveTo>
                  <a:pt x="0" y="39878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254490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09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306559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357359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409430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70" h="191770">
                <a:moveTo>
                  <a:pt x="0" y="191769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4615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513569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0" y="8763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565640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0" y="35559"/>
                </a:moveTo>
                <a:lnTo>
                  <a:pt x="355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114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148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72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72000" y="50297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457200" y="457200"/>
                </a:lnTo>
                <a:lnTo>
                  <a:pt x="228600" y="457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706119" y="3453730"/>
            <a:ext cx="8561070" cy="13119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61670" marR="5080" indent="-288290">
              <a:lnSpc>
                <a:spcPts val="2680"/>
              </a:lnSpc>
              <a:spcBef>
                <a:spcPts val="355"/>
              </a:spcBef>
              <a:tabLst>
                <a:tab pos="66103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first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last RADIUS elements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output array are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not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  <a:tabLst>
                <a:tab pos="1848485" algn="l"/>
              </a:tabLst>
            </a:pPr>
            <a:r>
              <a:rPr sz="1800" spc="-5" dirty="0">
                <a:latin typeface="Arial"/>
                <a:cs typeface="Arial"/>
              </a:rPr>
              <a:t>RADIUS	</a:t>
            </a:r>
            <a:r>
              <a:rPr sz="1800" spc="-10" dirty="0">
                <a:latin typeface="Arial"/>
                <a:cs typeface="Arial"/>
              </a:rPr>
              <a:t>RADIUS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371600" y="640139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30" h="49529">
                <a:moveTo>
                  <a:pt x="0" y="49529"/>
                </a:moveTo>
                <a:lnTo>
                  <a:pt x="495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71600" y="64013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71600" y="64013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71600" y="64013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71600" y="6401399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0" y="256539"/>
                </a:moveTo>
                <a:lnTo>
                  <a:pt x="2565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71600" y="6401399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10" h="308609">
                <a:moveTo>
                  <a:pt x="0" y="308609"/>
                </a:moveTo>
                <a:lnTo>
                  <a:pt x="3086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371600" y="6401399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09">
                <a:moveTo>
                  <a:pt x="0" y="359409"/>
                </a:moveTo>
                <a:lnTo>
                  <a:pt x="3594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371600" y="6401399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79"/>
                </a:moveTo>
                <a:lnTo>
                  <a:pt x="411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77950" y="6407749"/>
            <a:ext cx="450850" cy="450850"/>
          </a:xfrm>
          <a:custGeom>
            <a:avLst/>
            <a:gdLst/>
            <a:ahLst/>
            <a:cxnLst/>
            <a:rect l="l" t="t" r="r" b="b"/>
            <a:pathLst>
              <a:path w="450850" h="450850">
                <a:moveTo>
                  <a:pt x="0" y="450849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30019" y="6459820"/>
            <a:ext cx="398780" cy="398780"/>
          </a:xfrm>
          <a:custGeom>
            <a:avLst/>
            <a:gdLst/>
            <a:ahLst/>
            <a:cxnLst/>
            <a:rect l="l" t="t" r="r" b="b"/>
            <a:pathLst>
              <a:path w="398780" h="398779">
                <a:moveTo>
                  <a:pt x="0" y="398780"/>
                </a:moveTo>
                <a:lnTo>
                  <a:pt x="3987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82089" y="6511890"/>
            <a:ext cx="346710" cy="346710"/>
          </a:xfrm>
          <a:custGeom>
            <a:avLst/>
            <a:gdLst/>
            <a:ahLst/>
            <a:cxnLst/>
            <a:rect l="l" t="t" r="r" b="b"/>
            <a:pathLst>
              <a:path w="346710" h="346709">
                <a:moveTo>
                  <a:pt x="0" y="346709"/>
                </a:moveTo>
                <a:lnTo>
                  <a:pt x="3467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534160" y="656395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0" y="294639"/>
                </a:moveTo>
                <a:lnTo>
                  <a:pt x="2946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584960" y="66147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39" h="243840">
                <a:moveTo>
                  <a:pt x="0" y="243839"/>
                </a:moveTo>
                <a:lnTo>
                  <a:pt x="24384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637029" y="6666830"/>
            <a:ext cx="191770" cy="191770"/>
          </a:xfrm>
          <a:custGeom>
            <a:avLst/>
            <a:gdLst/>
            <a:ahLst/>
            <a:cxnLst/>
            <a:rect l="l" t="t" r="r" b="b"/>
            <a:pathLst>
              <a:path w="191769" h="191770">
                <a:moveTo>
                  <a:pt x="0" y="191769"/>
                </a:moveTo>
                <a:lnTo>
                  <a:pt x="1917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689100" y="6718899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0" y="13970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41170" y="677097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87630"/>
                </a:moveTo>
                <a:lnTo>
                  <a:pt x="8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93239" y="682304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0" y="35559"/>
                </a:moveTo>
                <a:lnTo>
                  <a:pt x="355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1" name="object 161"/>
          <p:cNvGraphicFramePr>
            <a:graphicFrameLocks noGrp="1"/>
          </p:cNvGraphicFramePr>
          <p:nvPr/>
        </p:nvGraphicFramePr>
        <p:xfrm>
          <a:off x="457200" y="6401399"/>
          <a:ext cx="91440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object 162"/>
          <p:cNvSpPr/>
          <p:nvPr/>
        </p:nvSpPr>
        <p:spPr>
          <a:xfrm>
            <a:off x="2057400" y="6172799"/>
            <a:ext cx="0" cy="73660"/>
          </a:xfrm>
          <a:custGeom>
            <a:avLst/>
            <a:gdLst/>
            <a:ahLst/>
            <a:cxnLst/>
            <a:rect l="l" t="t" r="r" b="b"/>
            <a:pathLst>
              <a:path h="73660">
                <a:moveTo>
                  <a:pt x="0" y="0"/>
                </a:moveTo>
                <a:lnTo>
                  <a:pt x="0" y="736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002789" y="6238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10922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5800" y="5486999"/>
            <a:ext cx="1295400" cy="341630"/>
          </a:xfrm>
          <a:custGeom>
            <a:avLst/>
            <a:gdLst/>
            <a:ahLst/>
            <a:cxnLst/>
            <a:rect l="l" t="t" r="r" b="b"/>
            <a:pathLst>
              <a:path w="1295400" h="341629">
                <a:moveTo>
                  <a:pt x="0" y="0"/>
                </a:moveTo>
                <a:lnTo>
                  <a:pt x="10700" y="56828"/>
                </a:lnTo>
                <a:lnTo>
                  <a:pt x="41267" y="103396"/>
                </a:lnTo>
                <a:lnTo>
                  <a:pt x="89401" y="140862"/>
                </a:lnTo>
                <a:lnTo>
                  <a:pt x="152802" y="170383"/>
                </a:lnTo>
                <a:lnTo>
                  <a:pt x="189509" y="182527"/>
                </a:lnTo>
                <a:lnTo>
                  <a:pt x="229170" y="193120"/>
                </a:lnTo>
                <a:lnTo>
                  <a:pt x="271497" y="202306"/>
                </a:lnTo>
                <a:lnTo>
                  <a:pt x="316204" y="210230"/>
                </a:lnTo>
                <a:lnTo>
                  <a:pt x="363002" y="217037"/>
                </a:lnTo>
                <a:lnTo>
                  <a:pt x="411604" y="222872"/>
                </a:lnTo>
                <a:lnTo>
                  <a:pt x="461722" y="227879"/>
                </a:lnTo>
                <a:lnTo>
                  <a:pt x="513070" y="232204"/>
                </a:lnTo>
                <a:lnTo>
                  <a:pt x="565359" y="235991"/>
                </a:lnTo>
                <a:lnTo>
                  <a:pt x="618302" y="239385"/>
                </a:lnTo>
                <a:lnTo>
                  <a:pt x="671611" y="242532"/>
                </a:lnTo>
                <a:lnTo>
                  <a:pt x="724999" y="245575"/>
                </a:lnTo>
                <a:lnTo>
                  <a:pt x="778178" y="248659"/>
                </a:lnTo>
                <a:lnTo>
                  <a:pt x="830862" y="251930"/>
                </a:lnTo>
                <a:lnTo>
                  <a:pt x="882761" y="255532"/>
                </a:lnTo>
                <a:lnTo>
                  <a:pt x="933590" y="259610"/>
                </a:lnTo>
                <a:lnTo>
                  <a:pt x="983059" y="264309"/>
                </a:lnTo>
                <a:lnTo>
                  <a:pt x="1030883" y="269774"/>
                </a:lnTo>
                <a:lnTo>
                  <a:pt x="1076772" y="276149"/>
                </a:lnTo>
                <a:lnTo>
                  <a:pt x="1120441" y="283579"/>
                </a:lnTo>
                <a:lnTo>
                  <a:pt x="1161600" y="292210"/>
                </a:lnTo>
                <a:lnTo>
                  <a:pt x="1199963" y="302185"/>
                </a:lnTo>
                <a:lnTo>
                  <a:pt x="1267151" y="326750"/>
                </a:lnTo>
                <a:lnTo>
                  <a:pt x="1295400" y="3416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920239" y="5780370"/>
            <a:ext cx="137160" cy="163830"/>
          </a:xfrm>
          <a:custGeom>
            <a:avLst/>
            <a:gdLst/>
            <a:ahLst/>
            <a:cxnLst/>
            <a:rect l="l" t="t" r="r" b="b"/>
            <a:pathLst>
              <a:path w="137160" h="163829">
                <a:moveTo>
                  <a:pt x="88900" y="0"/>
                </a:moveTo>
                <a:lnTo>
                  <a:pt x="0" y="60960"/>
                </a:lnTo>
                <a:lnTo>
                  <a:pt x="137160" y="163830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43000" y="5486999"/>
            <a:ext cx="848360" cy="328930"/>
          </a:xfrm>
          <a:custGeom>
            <a:avLst/>
            <a:gdLst/>
            <a:ahLst/>
            <a:cxnLst/>
            <a:rect l="l" t="t" r="r" b="b"/>
            <a:pathLst>
              <a:path w="848360" h="328929">
                <a:moveTo>
                  <a:pt x="0" y="0"/>
                </a:moveTo>
                <a:lnTo>
                  <a:pt x="2997" y="38744"/>
                </a:lnTo>
                <a:lnTo>
                  <a:pt x="25750" y="102777"/>
                </a:lnTo>
                <a:lnTo>
                  <a:pt x="68112" y="151008"/>
                </a:lnTo>
                <a:lnTo>
                  <a:pt x="126801" y="186002"/>
                </a:lnTo>
                <a:lnTo>
                  <a:pt x="198537" y="210328"/>
                </a:lnTo>
                <a:lnTo>
                  <a:pt x="238272" y="219293"/>
                </a:lnTo>
                <a:lnTo>
                  <a:pt x="280038" y="226553"/>
                </a:lnTo>
                <a:lnTo>
                  <a:pt x="323425" y="232430"/>
                </a:lnTo>
                <a:lnTo>
                  <a:pt x="368023" y="237244"/>
                </a:lnTo>
                <a:lnTo>
                  <a:pt x="413422" y="241316"/>
                </a:lnTo>
                <a:lnTo>
                  <a:pt x="459211" y="244967"/>
                </a:lnTo>
                <a:lnTo>
                  <a:pt x="504981" y="248519"/>
                </a:lnTo>
                <a:lnTo>
                  <a:pt x="550321" y="252291"/>
                </a:lnTo>
                <a:lnTo>
                  <a:pt x="594822" y="256605"/>
                </a:lnTo>
                <a:lnTo>
                  <a:pt x="638072" y="261782"/>
                </a:lnTo>
                <a:lnTo>
                  <a:pt x="679663" y="268142"/>
                </a:lnTo>
                <a:lnTo>
                  <a:pt x="719183" y="276007"/>
                </a:lnTo>
                <a:lnTo>
                  <a:pt x="756223" y="285697"/>
                </a:lnTo>
                <a:lnTo>
                  <a:pt x="821221" y="311838"/>
                </a:lnTo>
                <a:lnTo>
                  <a:pt x="848360" y="3289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932939" y="5776560"/>
            <a:ext cx="124460" cy="167640"/>
          </a:xfrm>
          <a:custGeom>
            <a:avLst/>
            <a:gdLst/>
            <a:ahLst/>
            <a:cxnLst/>
            <a:rect l="l" t="t" r="r" b="b"/>
            <a:pathLst>
              <a:path w="124460" h="167639">
                <a:moveTo>
                  <a:pt x="93980" y="0"/>
                </a:moveTo>
                <a:lnTo>
                  <a:pt x="0" y="50799"/>
                </a:lnTo>
                <a:lnTo>
                  <a:pt x="124460" y="167639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600200" y="5486999"/>
            <a:ext cx="412750" cy="313690"/>
          </a:xfrm>
          <a:custGeom>
            <a:avLst/>
            <a:gdLst/>
            <a:ahLst/>
            <a:cxnLst/>
            <a:rect l="l" t="t" r="r" b="b"/>
            <a:pathLst>
              <a:path w="412750" h="313689">
                <a:moveTo>
                  <a:pt x="0" y="0"/>
                </a:moveTo>
                <a:lnTo>
                  <a:pt x="2987" y="55440"/>
                </a:lnTo>
                <a:lnTo>
                  <a:pt x="11560" y="101386"/>
                </a:lnTo>
                <a:lnTo>
                  <a:pt x="25132" y="138814"/>
                </a:lnTo>
                <a:lnTo>
                  <a:pt x="64941" y="192005"/>
                </a:lnTo>
                <a:lnTo>
                  <a:pt x="117734" y="222807"/>
                </a:lnTo>
                <a:lnTo>
                  <a:pt x="178834" y="239011"/>
                </a:lnTo>
                <a:lnTo>
                  <a:pt x="243563" y="248408"/>
                </a:lnTo>
                <a:lnTo>
                  <a:pt x="275827" y="252990"/>
                </a:lnTo>
                <a:lnTo>
                  <a:pt x="307244" y="258793"/>
                </a:lnTo>
                <a:lnTo>
                  <a:pt x="337230" y="266790"/>
                </a:lnTo>
                <a:lnTo>
                  <a:pt x="365199" y="277956"/>
                </a:lnTo>
                <a:lnTo>
                  <a:pt x="390567" y="293264"/>
                </a:lnTo>
                <a:lnTo>
                  <a:pt x="412750" y="3136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954529" y="5774020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69" h="170179">
                <a:moveTo>
                  <a:pt x="102869" y="0"/>
                </a:moveTo>
                <a:lnTo>
                  <a:pt x="0" y="34290"/>
                </a:lnTo>
                <a:lnTo>
                  <a:pt x="102869" y="170180"/>
                </a:lnTo>
                <a:lnTo>
                  <a:pt x="1028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057400" y="548699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22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002789" y="57816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10922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101850" y="5486999"/>
            <a:ext cx="412750" cy="313690"/>
          </a:xfrm>
          <a:custGeom>
            <a:avLst/>
            <a:gdLst/>
            <a:ahLst/>
            <a:cxnLst/>
            <a:rect l="l" t="t" r="r" b="b"/>
            <a:pathLst>
              <a:path w="412750" h="313689">
                <a:moveTo>
                  <a:pt x="412750" y="0"/>
                </a:moveTo>
                <a:lnTo>
                  <a:pt x="409762" y="55440"/>
                </a:lnTo>
                <a:lnTo>
                  <a:pt x="401189" y="101386"/>
                </a:lnTo>
                <a:lnTo>
                  <a:pt x="387617" y="138814"/>
                </a:lnTo>
                <a:lnTo>
                  <a:pt x="347808" y="192005"/>
                </a:lnTo>
                <a:lnTo>
                  <a:pt x="295015" y="222807"/>
                </a:lnTo>
                <a:lnTo>
                  <a:pt x="233915" y="239011"/>
                </a:lnTo>
                <a:lnTo>
                  <a:pt x="169186" y="248408"/>
                </a:lnTo>
                <a:lnTo>
                  <a:pt x="136922" y="252990"/>
                </a:lnTo>
                <a:lnTo>
                  <a:pt x="105505" y="258793"/>
                </a:lnTo>
                <a:lnTo>
                  <a:pt x="75519" y="266790"/>
                </a:lnTo>
                <a:lnTo>
                  <a:pt x="47550" y="277956"/>
                </a:lnTo>
                <a:lnTo>
                  <a:pt x="22182" y="293264"/>
                </a:lnTo>
                <a:lnTo>
                  <a:pt x="0" y="31368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057400" y="5774020"/>
            <a:ext cx="102870" cy="170180"/>
          </a:xfrm>
          <a:custGeom>
            <a:avLst/>
            <a:gdLst/>
            <a:ahLst/>
            <a:cxnLst/>
            <a:rect l="l" t="t" r="r" b="b"/>
            <a:pathLst>
              <a:path w="102869" h="170179">
                <a:moveTo>
                  <a:pt x="0" y="0"/>
                </a:moveTo>
                <a:lnTo>
                  <a:pt x="0" y="170180"/>
                </a:lnTo>
                <a:lnTo>
                  <a:pt x="102869" y="342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123439" y="5486999"/>
            <a:ext cx="848360" cy="328930"/>
          </a:xfrm>
          <a:custGeom>
            <a:avLst/>
            <a:gdLst/>
            <a:ahLst/>
            <a:cxnLst/>
            <a:rect l="l" t="t" r="r" b="b"/>
            <a:pathLst>
              <a:path w="848360" h="328929">
                <a:moveTo>
                  <a:pt x="848360" y="0"/>
                </a:moveTo>
                <a:lnTo>
                  <a:pt x="845362" y="38744"/>
                </a:lnTo>
                <a:lnTo>
                  <a:pt x="822609" y="102777"/>
                </a:lnTo>
                <a:lnTo>
                  <a:pt x="780247" y="151008"/>
                </a:lnTo>
                <a:lnTo>
                  <a:pt x="721558" y="186002"/>
                </a:lnTo>
                <a:lnTo>
                  <a:pt x="649822" y="210328"/>
                </a:lnTo>
                <a:lnTo>
                  <a:pt x="610087" y="219293"/>
                </a:lnTo>
                <a:lnTo>
                  <a:pt x="568321" y="226553"/>
                </a:lnTo>
                <a:lnTo>
                  <a:pt x="524934" y="232430"/>
                </a:lnTo>
                <a:lnTo>
                  <a:pt x="480336" y="237244"/>
                </a:lnTo>
                <a:lnTo>
                  <a:pt x="434937" y="241316"/>
                </a:lnTo>
                <a:lnTo>
                  <a:pt x="389148" y="244967"/>
                </a:lnTo>
                <a:lnTo>
                  <a:pt x="343378" y="248519"/>
                </a:lnTo>
                <a:lnTo>
                  <a:pt x="298038" y="252291"/>
                </a:lnTo>
                <a:lnTo>
                  <a:pt x="253537" y="256605"/>
                </a:lnTo>
                <a:lnTo>
                  <a:pt x="210287" y="261782"/>
                </a:lnTo>
                <a:lnTo>
                  <a:pt x="168696" y="268142"/>
                </a:lnTo>
                <a:lnTo>
                  <a:pt x="129176" y="276007"/>
                </a:lnTo>
                <a:lnTo>
                  <a:pt x="92136" y="285697"/>
                </a:lnTo>
                <a:lnTo>
                  <a:pt x="27138" y="311838"/>
                </a:lnTo>
                <a:lnTo>
                  <a:pt x="0" y="3289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057400" y="5776560"/>
            <a:ext cx="124460" cy="167640"/>
          </a:xfrm>
          <a:custGeom>
            <a:avLst/>
            <a:gdLst/>
            <a:ahLst/>
            <a:cxnLst/>
            <a:rect l="l" t="t" r="r" b="b"/>
            <a:pathLst>
              <a:path w="124460" h="167639">
                <a:moveTo>
                  <a:pt x="30480" y="0"/>
                </a:moveTo>
                <a:lnTo>
                  <a:pt x="0" y="167639"/>
                </a:lnTo>
                <a:lnTo>
                  <a:pt x="124460" y="50799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133600" y="5486999"/>
            <a:ext cx="1295400" cy="341630"/>
          </a:xfrm>
          <a:custGeom>
            <a:avLst/>
            <a:gdLst/>
            <a:ahLst/>
            <a:cxnLst/>
            <a:rect l="l" t="t" r="r" b="b"/>
            <a:pathLst>
              <a:path w="1295400" h="341629">
                <a:moveTo>
                  <a:pt x="1295400" y="0"/>
                </a:moveTo>
                <a:lnTo>
                  <a:pt x="1284699" y="56828"/>
                </a:lnTo>
                <a:lnTo>
                  <a:pt x="1254132" y="103396"/>
                </a:lnTo>
                <a:lnTo>
                  <a:pt x="1205998" y="140862"/>
                </a:lnTo>
                <a:lnTo>
                  <a:pt x="1142597" y="170383"/>
                </a:lnTo>
                <a:lnTo>
                  <a:pt x="1105890" y="182527"/>
                </a:lnTo>
                <a:lnTo>
                  <a:pt x="1066229" y="193120"/>
                </a:lnTo>
                <a:lnTo>
                  <a:pt x="1023902" y="202306"/>
                </a:lnTo>
                <a:lnTo>
                  <a:pt x="979195" y="210230"/>
                </a:lnTo>
                <a:lnTo>
                  <a:pt x="932397" y="217037"/>
                </a:lnTo>
                <a:lnTo>
                  <a:pt x="883795" y="222872"/>
                </a:lnTo>
                <a:lnTo>
                  <a:pt x="833677" y="227879"/>
                </a:lnTo>
                <a:lnTo>
                  <a:pt x="782329" y="232204"/>
                </a:lnTo>
                <a:lnTo>
                  <a:pt x="730040" y="235991"/>
                </a:lnTo>
                <a:lnTo>
                  <a:pt x="677097" y="239385"/>
                </a:lnTo>
                <a:lnTo>
                  <a:pt x="623788" y="242532"/>
                </a:lnTo>
                <a:lnTo>
                  <a:pt x="570400" y="245575"/>
                </a:lnTo>
                <a:lnTo>
                  <a:pt x="517221" y="248659"/>
                </a:lnTo>
                <a:lnTo>
                  <a:pt x="464537" y="251930"/>
                </a:lnTo>
                <a:lnTo>
                  <a:pt x="412638" y="255532"/>
                </a:lnTo>
                <a:lnTo>
                  <a:pt x="361809" y="259610"/>
                </a:lnTo>
                <a:lnTo>
                  <a:pt x="312340" y="264309"/>
                </a:lnTo>
                <a:lnTo>
                  <a:pt x="264516" y="269774"/>
                </a:lnTo>
                <a:lnTo>
                  <a:pt x="218627" y="276149"/>
                </a:lnTo>
                <a:lnTo>
                  <a:pt x="174958" y="283579"/>
                </a:lnTo>
                <a:lnTo>
                  <a:pt x="133799" y="292210"/>
                </a:lnTo>
                <a:lnTo>
                  <a:pt x="95436" y="302185"/>
                </a:lnTo>
                <a:lnTo>
                  <a:pt x="28248" y="326750"/>
                </a:lnTo>
                <a:lnTo>
                  <a:pt x="0" y="34162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057400" y="5780370"/>
            <a:ext cx="137160" cy="163830"/>
          </a:xfrm>
          <a:custGeom>
            <a:avLst/>
            <a:gdLst/>
            <a:ahLst/>
            <a:cxnLst/>
            <a:rect l="l" t="t" r="r" b="b"/>
            <a:pathLst>
              <a:path w="137160" h="163829">
                <a:moveTo>
                  <a:pt x="48260" y="0"/>
                </a:moveTo>
                <a:lnTo>
                  <a:pt x="0" y="163830"/>
                </a:lnTo>
                <a:lnTo>
                  <a:pt x="137160" y="60960"/>
                </a:lnTo>
                <a:lnTo>
                  <a:pt x="48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828800" y="5944199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0"/>
                </a:moveTo>
                <a:lnTo>
                  <a:pt x="0" y="0"/>
                </a:lnTo>
                <a:lnTo>
                  <a:pt x="114300" y="228599"/>
                </a:lnTo>
                <a:lnTo>
                  <a:pt x="342900" y="228599"/>
                </a:lnTo>
                <a:lnTo>
                  <a:pt x="4572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828800" y="5944199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342900" y="228599"/>
                </a:lnTo>
                <a:lnTo>
                  <a:pt x="114300" y="22859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828800" y="5944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86000" y="6172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1977389" y="589594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1828130"/>
            <a:ext cx="594487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7330" y="554320"/>
            <a:ext cx="70713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8535" algn="l"/>
              </a:tabLst>
            </a:pPr>
            <a:r>
              <a:rPr spc="-5" dirty="0"/>
              <a:t>Implementing	Within </a:t>
            </a:r>
            <a:r>
              <a:rPr dirty="0"/>
              <a:t>a</a:t>
            </a:r>
            <a:r>
              <a:rPr spc="-70" dirty="0"/>
              <a:t> </a:t>
            </a:r>
            <a:r>
              <a:rPr spc="-5" dirty="0"/>
              <a:t>Block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8770" y="1831940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109" y="1723990"/>
            <a:ext cx="2252345" cy="11842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ct val="93200"/>
              </a:lnSpc>
              <a:spcBef>
                <a:spcPts val="325"/>
              </a:spcBef>
            </a:pPr>
            <a:r>
              <a:rPr sz="2650" spc="-5" dirty="0">
                <a:latin typeface="Arial"/>
                <a:cs typeface="Arial"/>
              </a:rPr>
              <a:t>Each thread  </a:t>
            </a:r>
            <a:r>
              <a:rPr sz="2650" dirty="0">
                <a:latin typeface="Arial"/>
                <a:cs typeface="Arial"/>
              </a:rPr>
              <a:t>processes one  </a:t>
            </a:r>
            <a:r>
              <a:rPr sz="2650" spc="-5" dirty="0">
                <a:latin typeface="Arial"/>
                <a:cs typeface="Arial"/>
              </a:rPr>
              <a:t>output</a:t>
            </a:r>
            <a:r>
              <a:rPr sz="2650" spc="-75" dirty="0">
                <a:latin typeface="Arial"/>
                <a:cs typeface="Arial"/>
              </a:rPr>
              <a:t> </a:t>
            </a:r>
            <a:r>
              <a:rPr sz="2650" spc="-5" dirty="0">
                <a:latin typeface="Arial"/>
                <a:cs typeface="Arial"/>
              </a:rPr>
              <a:t>element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269" y="2982560"/>
            <a:ext cx="1454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770" y="3789009"/>
            <a:ext cx="144145" cy="203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235" dirty="0">
                <a:latin typeface="Arial"/>
                <a:cs typeface="Arial"/>
              </a:rPr>
              <a:t>●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6109" y="2945730"/>
            <a:ext cx="2867025" cy="1542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2909">
              <a:lnSpc>
                <a:spcPct val="100000"/>
              </a:lnSpc>
              <a:spcBef>
                <a:spcPts val="130"/>
              </a:spcBef>
            </a:pPr>
            <a:r>
              <a:rPr sz="2250" b="1" spc="10" dirty="0">
                <a:latin typeface="Courier New"/>
                <a:cs typeface="Courier New"/>
              </a:rPr>
              <a:t>blockDim.x</a:t>
            </a:r>
            <a:endParaRPr sz="2250">
              <a:latin typeface="Courier New"/>
              <a:cs typeface="Courier New"/>
            </a:endParaRPr>
          </a:p>
          <a:p>
            <a:pPr marL="422909">
              <a:lnSpc>
                <a:spcPct val="100000"/>
              </a:lnSpc>
              <a:spcBef>
                <a:spcPts val="40"/>
              </a:spcBef>
            </a:pPr>
            <a:r>
              <a:rPr sz="2250" spc="10" dirty="0">
                <a:latin typeface="Arial"/>
                <a:cs typeface="Arial"/>
              </a:rPr>
              <a:t>elements per</a:t>
            </a:r>
            <a:r>
              <a:rPr sz="2250" spc="-70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block</a:t>
            </a:r>
            <a:endParaRPr sz="2250">
              <a:latin typeface="Arial"/>
              <a:cs typeface="Arial"/>
            </a:endParaRPr>
          </a:p>
          <a:p>
            <a:pPr marL="12700" marR="58419">
              <a:lnSpc>
                <a:spcPts val="2960"/>
              </a:lnSpc>
              <a:spcBef>
                <a:spcPts val="610"/>
              </a:spcBef>
            </a:pPr>
            <a:r>
              <a:rPr sz="2650" spc="-5" dirty="0">
                <a:latin typeface="Arial"/>
                <a:cs typeface="Arial"/>
              </a:rPr>
              <a:t>Input elements</a:t>
            </a:r>
            <a:r>
              <a:rPr sz="2650" spc="-70" dirty="0">
                <a:latin typeface="Arial"/>
                <a:cs typeface="Arial"/>
              </a:rPr>
              <a:t> </a:t>
            </a:r>
            <a:r>
              <a:rPr sz="2650" spc="-5" dirty="0">
                <a:latin typeface="Arial"/>
                <a:cs typeface="Arial"/>
              </a:rPr>
              <a:t>are  </a:t>
            </a:r>
            <a:r>
              <a:rPr sz="2650" dirty="0">
                <a:latin typeface="Arial"/>
                <a:cs typeface="Arial"/>
              </a:rPr>
              <a:t>read several</a:t>
            </a:r>
            <a:r>
              <a:rPr sz="2650" spc="-80" dirty="0">
                <a:latin typeface="Arial"/>
                <a:cs typeface="Arial"/>
              </a:rPr>
              <a:t> </a:t>
            </a:r>
            <a:r>
              <a:rPr sz="2650" spc="-5" dirty="0">
                <a:latin typeface="Arial"/>
                <a:cs typeface="Arial"/>
              </a:rPr>
              <a:t>times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269" y="5587330"/>
            <a:ext cx="1454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"/>
                <a:cs typeface="Arial"/>
              </a:rPr>
              <a:t>–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269" y="4525610"/>
            <a:ext cx="2827020" cy="20561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85115" marR="53975" indent="-273050">
              <a:lnSpc>
                <a:spcPts val="2540"/>
              </a:lnSpc>
              <a:spcBef>
                <a:spcPts val="345"/>
              </a:spcBef>
              <a:tabLst>
                <a:tab pos="285115" algn="l"/>
              </a:tabLst>
            </a:pPr>
            <a:r>
              <a:rPr sz="2550" spc="-7" baseline="13071" dirty="0">
                <a:latin typeface="Arial"/>
                <a:cs typeface="Arial"/>
              </a:rPr>
              <a:t>–	</a:t>
            </a:r>
            <a:r>
              <a:rPr sz="2250" spc="10" dirty="0">
                <a:latin typeface="Arial"/>
                <a:cs typeface="Arial"/>
              </a:rPr>
              <a:t>With radius 3,</a:t>
            </a:r>
            <a:r>
              <a:rPr sz="2250" spc="-6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each  input element is  </a:t>
            </a:r>
            <a:r>
              <a:rPr sz="2250" spc="15" dirty="0">
                <a:latin typeface="Arial"/>
                <a:cs typeface="Arial"/>
              </a:rPr>
              <a:t>read </a:t>
            </a:r>
            <a:r>
              <a:rPr sz="2250" spc="15" dirty="0">
                <a:solidFill>
                  <a:srgbClr val="0000FF"/>
                </a:solidFill>
                <a:latin typeface="Arial"/>
                <a:cs typeface="Arial"/>
              </a:rPr>
              <a:t>seven</a:t>
            </a:r>
            <a:r>
              <a:rPr sz="225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0000FF"/>
                </a:solidFill>
                <a:latin typeface="Arial"/>
                <a:cs typeface="Arial"/>
              </a:rPr>
              <a:t>times</a:t>
            </a:r>
            <a:endParaRPr sz="2250">
              <a:latin typeface="Arial"/>
              <a:cs typeface="Arial"/>
            </a:endParaRPr>
          </a:p>
          <a:p>
            <a:pPr marL="285115" marR="5080">
              <a:lnSpc>
                <a:spcPts val="2540"/>
              </a:lnSpc>
              <a:spcBef>
                <a:spcPts val="550"/>
              </a:spcBef>
            </a:pPr>
            <a:r>
              <a:rPr sz="2250" spc="10" dirty="0">
                <a:latin typeface="Arial"/>
                <a:cs typeface="Arial"/>
              </a:rPr>
              <a:t>With radius </a:t>
            </a:r>
            <a:r>
              <a:rPr sz="2250" i="1" spc="10" dirty="0">
                <a:latin typeface="Arial"/>
                <a:cs typeface="Arial"/>
              </a:rPr>
              <a:t>R</a:t>
            </a:r>
            <a:r>
              <a:rPr sz="2250" spc="10" dirty="0">
                <a:latin typeface="Arial"/>
                <a:cs typeface="Arial"/>
              </a:rPr>
              <a:t>,</a:t>
            </a:r>
            <a:r>
              <a:rPr sz="2250" spc="-4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each  input element is  </a:t>
            </a:r>
            <a:r>
              <a:rPr sz="2250" spc="15" dirty="0">
                <a:latin typeface="Arial"/>
                <a:cs typeface="Arial"/>
              </a:rPr>
              <a:t>read (2</a:t>
            </a:r>
            <a:r>
              <a:rPr sz="2250" i="1" spc="15" dirty="0">
                <a:latin typeface="Arial"/>
                <a:cs typeface="Arial"/>
              </a:rPr>
              <a:t>R</a:t>
            </a:r>
            <a:r>
              <a:rPr sz="2250" spc="15" dirty="0">
                <a:latin typeface="Arial"/>
                <a:cs typeface="Arial"/>
              </a:rPr>
              <a:t>+1)</a:t>
            </a:r>
            <a:r>
              <a:rPr sz="2250" spc="-45" dirty="0">
                <a:latin typeface="Arial"/>
                <a:cs typeface="Arial"/>
              </a:rPr>
              <a:t> </a:t>
            </a:r>
            <a:r>
              <a:rPr sz="2250" spc="10" dirty="0">
                <a:latin typeface="Arial"/>
                <a:cs typeface="Arial"/>
              </a:rPr>
              <a:t>times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0300" y="554320"/>
            <a:ext cx="7809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9000" algn="l"/>
              </a:tabLst>
            </a:pPr>
            <a:r>
              <a:rPr spc="-5" dirty="0"/>
              <a:t>Sharing</a:t>
            </a:r>
            <a:r>
              <a:rPr dirty="0"/>
              <a:t> </a:t>
            </a:r>
            <a:r>
              <a:rPr spc="-5" dirty="0"/>
              <a:t>Data	Between</a:t>
            </a:r>
            <a:r>
              <a:rPr spc="-125" dirty="0"/>
              <a:t> </a:t>
            </a:r>
            <a:r>
              <a:rPr spc="-10" dirty="0"/>
              <a:t>Threads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19100" marR="274320">
              <a:lnSpc>
                <a:spcPts val="3120"/>
              </a:lnSpc>
              <a:spcBef>
                <a:spcPts val="405"/>
              </a:spcBef>
            </a:pPr>
            <a:r>
              <a:rPr sz="2800" spc="-5" dirty="0"/>
              <a:t>Global memory accesses are </a:t>
            </a:r>
            <a:r>
              <a:rPr sz="2800" dirty="0"/>
              <a:t>likely to </a:t>
            </a:r>
            <a:r>
              <a:rPr sz="2800" spc="-5" dirty="0"/>
              <a:t>cause </a:t>
            </a:r>
            <a:r>
              <a:rPr sz="2800" dirty="0"/>
              <a:t>a  </a:t>
            </a:r>
            <a:r>
              <a:rPr sz="2800" spc="-5" dirty="0">
                <a:solidFill>
                  <a:srgbClr val="0000FF"/>
                </a:solidFill>
              </a:rPr>
              <a:t>bottleneck </a:t>
            </a:r>
            <a:r>
              <a:rPr sz="2800" spc="-5" dirty="0"/>
              <a:t>due </a:t>
            </a:r>
            <a:r>
              <a:rPr sz="2800" dirty="0"/>
              <a:t>to </a:t>
            </a:r>
            <a:r>
              <a:rPr sz="2800" spc="-5" dirty="0"/>
              <a:t>the limited memory</a:t>
            </a:r>
            <a:r>
              <a:rPr sz="2800" dirty="0"/>
              <a:t> </a:t>
            </a:r>
            <a:r>
              <a:rPr sz="2800" spc="-5" dirty="0"/>
              <a:t>bandwidth</a:t>
            </a:r>
            <a:endParaRPr sz="2800"/>
          </a:p>
          <a:p>
            <a:pPr marL="419100" marR="5080">
              <a:lnSpc>
                <a:spcPts val="3120"/>
              </a:lnSpc>
              <a:spcBef>
                <a:spcPts val="720"/>
              </a:spcBef>
            </a:pPr>
            <a:r>
              <a:rPr sz="2800" spc="-5" dirty="0"/>
              <a:t>Within </a:t>
            </a:r>
            <a:r>
              <a:rPr sz="2800" dirty="0"/>
              <a:t>a </a:t>
            </a:r>
            <a:r>
              <a:rPr sz="2800" spc="-5" dirty="0"/>
              <a:t>block, threads </a:t>
            </a:r>
            <a:r>
              <a:rPr sz="2800" dirty="0"/>
              <a:t>can </a:t>
            </a:r>
            <a:r>
              <a:rPr sz="2800" spc="-5" dirty="0"/>
              <a:t>share </a:t>
            </a:r>
            <a:r>
              <a:rPr sz="2800" dirty="0"/>
              <a:t>data via </a:t>
            </a:r>
            <a:r>
              <a:rPr sz="2800" spc="-5" dirty="0">
                <a:solidFill>
                  <a:srgbClr val="0000FF"/>
                </a:solidFill>
              </a:rPr>
              <a:t>shared  memory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066800" y="338134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3447379"/>
            <a:ext cx="633603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Extremely fast on-chip </a:t>
            </a:r>
            <a:r>
              <a:rPr sz="2400" spc="-30" dirty="0">
                <a:latin typeface="Arial"/>
                <a:cs typeface="Arial"/>
              </a:rPr>
              <a:t>memory, </a:t>
            </a:r>
            <a:r>
              <a:rPr sz="2400" spc="-5" dirty="0">
                <a:latin typeface="Arial"/>
                <a:cs typeface="Arial"/>
              </a:rPr>
              <a:t>user-managed  Think of </a:t>
            </a:r>
            <a:r>
              <a:rPr sz="2400" spc="-1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user-managed local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44417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13100" y="477326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19979" y="477326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440" y="53409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3289" y="4316060"/>
            <a:ext cx="789813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715895" algn="l"/>
                <a:tab pos="4422775" algn="l"/>
              </a:tabLst>
            </a:pPr>
            <a:r>
              <a:rPr sz="2800" spc="-5" dirty="0">
                <a:latin typeface="Arial"/>
                <a:cs typeface="Arial"/>
              </a:rPr>
              <a:t>Declare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using	</a:t>
            </a:r>
            <a:r>
              <a:rPr sz="2800" b="1" spc="-5" dirty="0">
                <a:latin typeface="Courier New"/>
                <a:cs typeface="Courier New"/>
              </a:rPr>
              <a:t>shared	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allocated per thread-  block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00" spc="-5" dirty="0">
                <a:latin typeface="Arial"/>
                <a:cs typeface="Arial"/>
              </a:rPr>
              <a:t>Data is not visible to threads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latin typeface="Arial"/>
                <a:cs typeface="Arial"/>
              </a:rPr>
              <a:t>other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2829" y="230470"/>
            <a:ext cx="542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CUDA memory</a:t>
            </a:r>
            <a:r>
              <a:rPr spc="-290" dirty="0"/>
              <a:t> </a:t>
            </a:r>
            <a:r>
              <a:rPr spc="-5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685800" y="1143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3269" y="1155030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54869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" y="54869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61727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8458200" y="0"/>
                </a:moveTo>
                <a:lnTo>
                  <a:pt x="0" y="0"/>
                </a:lnTo>
                <a:lnTo>
                  <a:pt x="0" y="457199"/>
                </a:lnTo>
                <a:lnTo>
                  <a:pt x="8458200" y="457199"/>
                </a:lnTo>
                <a:lnTo>
                  <a:pt x="8458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6172799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4229100" y="457199"/>
                </a:moveTo>
                <a:lnTo>
                  <a:pt x="0" y="457199"/>
                </a:lnTo>
                <a:lnTo>
                  <a:pt x="0" y="0"/>
                </a:lnTo>
                <a:lnTo>
                  <a:pt x="8458200" y="0"/>
                </a:lnTo>
                <a:lnTo>
                  <a:pt x="8458200" y="457199"/>
                </a:lnTo>
                <a:lnTo>
                  <a:pt x="4229100" y="457199"/>
                </a:lnTo>
                <a:close/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3269" y="5554310"/>
            <a:ext cx="182626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800" y="6858599"/>
            <a:ext cx="8458200" cy="4572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800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30"/>
              </a:spcBef>
            </a:pP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Texture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4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400" y="1600800"/>
            <a:ext cx="3657600" cy="4572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6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4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3200" y="2286600"/>
            <a:ext cx="1371600" cy="4572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4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3200" y="3201000"/>
            <a:ext cx="1828800" cy="685800"/>
          </a:xfrm>
          <a:prstGeom prst="rect">
            <a:avLst/>
          </a:prstGeom>
          <a:solidFill>
            <a:srgbClr val="CCCC00"/>
          </a:solidFill>
          <a:ln w="35941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3200" y="4343999"/>
            <a:ext cx="1371600" cy="685800"/>
          </a:xfrm>
          <a:prstGeom prst="rect">
            <a:avLst/>
          </a:prstGeom>
          <a:solidFill>
            <a:srgbClr val="FF0000"/>
          </a:solidFill>
          <a:ln w="35941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434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887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87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600" y="4044280"/>
            <a:ext cx="0" cy="1971039"/>
          </a:xfrm>
          <a:custGeom>
            <a:avLst/>
            <a:gdLst/>
            <a:ahLst/>
            <a:cxnLst/>
            <a:rect l="l" t="t" r="r" b="b"/>
            <a:pathLst>
              <a:path h="1971039">
                <a:moveTo>
                  <a:pt x="0" y="19710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9989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9989" y="3886799"/>
            <a:ext cx="109220" cy="165100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6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59989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30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59989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19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3950" y="4044280"/>
            <a:ext cx="0" cy="1285240"/>
          </a:xfrm>
          <a:custGeom>
            <a:avLst/>
            <a:gdLst/>
            <a:ahLst/>
            <a:cxnLst/>
            <a:rect l="l" t="t" r="r" b="b"/>
            <a:pathLst>
              <a:path h="1285239">
                <a:moveTo>
                  <a:pt x="0" y="12852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9339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39339" y="3886799"/>
            <a:ext cx="109220" cy="165100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35250" y="4044280"/>
            <a:ext cx="0" cy="2656840"/>
          </a:xfrm>
          <a:custGeom>
            <a:avLst/>
            <a:gdLst/>
            <a:ahLst/>
            <a:cxnLst/>
            <a:rect l="l" t="t" r="r" b="b"/>
            <a:pathLst>
              <a:path h="2656840">
                <a:moveTo>
                  <a:pt x="0" y="265684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0639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19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80639" y="3886799"/>
            <a:ext cx="109220" cy="165100"/>
          </a:xfrm>
          <a:custGeom>
            <a:avLst/>
            <a:gdLst/>
            <a:ahLst/>
            <a:cxnLst/>
            <a:rect l="l" t="t" r="r" b="b"/>
            <a:pathLst>
              <a:path w="109219" h="165100">
                <a:moveTo>
                  <a:pt x="54610" y="0"/>
                </a:moveTo>
                <a:lnTo>
                  <a:pt x="0" y="165100"/>
                </a:lnTo>
                <a:lnTo>
                  <a:pt x="109220" y="16510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434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887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887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10" y="0"/>
                </a:moveTo>
                <a:lnTo>
                  <a:pt x="0" y="162560"/>
                </a:lnTo>
                <a:lnTo>
                  <a:pt x="10922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227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681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694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40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094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20" y="0"/>
                </a:moveTo>
                <a:lnTo>
                  <a:pt x="0" y="0"/>
                </a:lnTo>
                <a:lnTo>
                  <a:pt x="54610" y="16383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094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02990" y="3886799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74189" y="3886799"/>
            <a:ext cx="10922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02990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74189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1143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106670" y="1155030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578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57800" y="1600800"/>
            <a:ext cx="3657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63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2578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6600" y="2286600"/>
            <a:ext cx="1371600" cy="4572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Registers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578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86600" y="3201000"/>
            <a:ext cx="1828800" cy="685800"/>
          </a:xfrm>
          <a:prstGeom prst="rect">
            <a:avLst/>
          </a:prstGeom>
          <a:solidFill>
            <a:srgbClr val="CCCC00"/>
          </a:solidFill>
          <a:ln w="35940">
            <a:solidFill>
              <a:srgbClr val="FFFFFF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53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86600" y="4343999"/>
            <a:ext cx="1371600" cy="685800"/>
          </a:xfrm>
          <a:prstGeom prst="rect">
            <a:avLst/>
          </a:prstGeom>
          <a:solidFill>
            <a:srgbClr val="FF0000"/>
          </a:solidFill>
          <a:ln w="35940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140970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Local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6868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321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321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58000" y="2212940"/>
            <a:ext cx="0" cy="830580"/>
          </a:xfrm>
          <a:custGeom>
            <a:avLst/>
            <a:gdLst/>
            <a:ahLst/>
            <a:cxnLst/>
            <a:rect l="l" t="t" r="r" b="b"/>
            <a:pathLst>
              <a:path h="830580">
                <a:moveTo>
                  <a:pt x="0" y="830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03390" y="3037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30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03390" y="205800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390" y="3886799"/>
            <a:ext cx="1092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17590" y="3886799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46390" y="2743800"/>
            <a:ext cx="1092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17590" y="2743800"/>
            <a:ext cx="10922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580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033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033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373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827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840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786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240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240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86800" y="4041740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19735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32190" y="60089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32190" y="3886799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54609" y="0"/>
                </a:moveTo>
                <a:lnTo>
                  <a:pt x="0" y="162560"/>
                </a:lnTo>
                <a:lnTo>
                  <a:pt x="109219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66150" y="4041740"/>
            <a:ext cx="0" cy="1287780"/>
          </a:xfrm>
          <a:custGeom>
            <a:avLst/>
            <a:gdLst/>
            <a:ahLst/>
            <a:cxnLst/>
            <a:rect l="l" t="t" r="r" b="b"/>
            <a:pathLst>
              <a:path h="1287779">
                <a:moveTo>
                  <a:pt x="0" y="12877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11540" y="53231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12809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4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807450" y="4041740"/>
            <a:ext cx="0" cy="2659380"/>
          </a:xfrm>
          <a:custGeom>
            <a:avLst/>
            <a:gdLst/>
            <a:ahLst/>
            <a:cxnLst/>
            <a:rect l="l" t="t" r="r" b="b"/>
            <a:pathLst>
              <a:path h="2659379">
                <a:moveTo>
                  <a:pt x="0" y="26593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52840" y="6694770"/>
            <a:ext cx="109220" cy="163830"/>
          </a:xfrm>
          <a:custGeom>
            <a:avLst/>
            <a:gdLst/>
            <a:ahLst/>
            <a:cxnLst/>
            <a:rect l="l" t="t" r="r" b="b"/>
            <a:pathLst>
              <a:path w="109220" h="163829">
                <a:moveTo>
                  <a:pt x="109219" y="0"/>
                </a:moveTo>
                <a:lnTo>
                  <a:pt x="0" y="0"/>
                </a:lnTo>
                <a:lnTo>
                  <a:pt x="54609" y="163830"/>
                </a:lnTo>
                <a:lnTo>
                  <a:pt x="10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52840" y="3886799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0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1840" y="554320"/>
            <a:ext cx="8564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790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47885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Cache data in shared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30333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34740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38994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215480"/>
            <a:ext cx="7677150" cy="239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5080" indent="-288290">
              <a:lnSpc>
                <a:spcPct val="10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Read</a:t>
            </a:r>
            <a:r>
              <a:rPr sz="2400" spc="-5" dirty="0">
                <a:latin typeface="Arial"/>
                <a:cs typeface="Arial"/>
              </a:rPr>
              <a:t> (</a:t>
            </a:r>
            <a:r>
              <a:rPr sz="2400" b="1" spc="-5" dirty="0">
                <a:latin typeface="Courier New"/>
                <a:cs typeface="Courier New"/>
              </a:rPr>
              <a:t>blockDim.x</a:t>
            </a:r>
            <a:r>
              <a:rPr sz="2400" b="1" spc="-780" dirty="0"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+ 2 </a:t>
            </a:r>
            <a:r>
              <a:rPr sz="2400" spc="1105" dirty="0">
                <a:latin typeface="Arial"/>
                <a:cs typeface="Arial"/>
              </a:rPr>
              <a:t>´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radius)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-5" dirty="0">
                <a:latin typeface="Arial"/>
                <a:cs typeface="Arial"/>
              </a:rPr>
              <a:t> elements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global </a:t>
            </a:r>
            <a:r>
              <a:rPr sz="2400" spc="-5" dirty="0">
                <a:latin typeface="Arial"/>
                <a:cs typeface="Arial"/>
              </a:rPr>
              <a:t>memory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shared</a:t>
            </a:r>
            <a:r>
              <a:rPr sz="24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80"/>
              </a:spcBef>
            </a:pPr>
            <a:r>
              <a:rPr sz="2400" spc="-5" dirty="0">
                <a:latin typeface="Arial"/>
                <a:cs typeface="Arial"/>
              </a:rPr>
              <a:t>Compute </a:t>
            </a:r>
            <a:r>
              <a:rPr sz="2400" b="1" spc="-5" dirty="0">
                <a:latin typeface="Courier New"/>
                <a:cs typeface="Courier New"/>
              </a:rPr>
              <a:t>blockDim.x</a:t>
            </a:r>
            <a:r>
              <a:rPr sz="2400" b="1" spc="-76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output elements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590"/>
              </a:spcBef>
            </a:pPr>
            <a:r>
              <a:rPr sz="2400" spc="-10" dirty="0">
                <a:latin typeface="Arial"/>
                <a:cs typeface="Arial"/>
              </a:rPr>
              <a:t>Write </a:t>
            </a:r>
            <a:r>
              <a:rPr sz="2400" b="1" spc="-5" dirty="0">
                <a:latin typeface="Courier New"/>
                <a:cs typeface="Courier New"/>
              </a:rPr>
              <a:t>blockDim.x</a:t>
            </a:r>
            <a:r>
              <a:rPr sz="2400" b="1" spc="-79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output elements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global </a:t>
            </a:r>
            <a:r>
              <a:rPr sz="2400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300990" marR="392430">
              <a:lnSpc>
                <a:spcPts val="2680"/>
              </a:lnSpc>
              <a:spcBef>
                <a:spcPts val="835"/>
              </a:spcBef>
            </a:pPr>
            <a:r>
              <a:rPr sz="2400" spc="-5" dirty="0">
                <a:latin typeface="Arial"/>
                <a:cs typeface="Arial"/>
              </a:rPr>
              <a:t>Each block </a:t>
            </a:r>
            <a:r>
              <a:rPr sz="2400" spc="-10" dirty="0">
                <a:latin typeface="Arial"/>
                <a:cs typeface="Arial"/>
              </a:rPr>
              <a:t>needs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halo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i="1" spc="-5" dirty="0">
                <a:latin typeface="Arial"/>
                <a:cs typeface="Arial"/>
              </a:rPr>
              <a:t>radius </a:t>
            </a:r>
            <a:r>
              <a:rPr sz="2400" spc="-5" dirty="0">
                <a:latin typeface="Arial"/>
                <a:cs typeface="Arial"/>
              </a:rPr>
              <a:t>elements at each  </a:t>
            </a:r>
            <a:r>
              <a:rPr sz="2400" spc="-10" dirty="0">
                <a:latin typeface="Arial"/>
                <a:cs typeface="Arial"/>
              </a:rPr>
              <a:t>boundary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3200" y="6172799"/>
            <a:ext cx="3657600" cy="228600"/>
          </a:xfrm>
          <a:custGeom>
            <a:avLst/>
            <a:gdLst/>
            <a:ahLst/>
            <a:cxnLst/>
            <a:rect l="l" t="t" r="r" b="b"/>
            <a:pathLst>
              <a:path w="3657600" h="228600">
                <a:moveTo>
                  <a:pt x="3657600" y="0"/>
                </a:moveTo>
                <a:lnTo>
                  <a:pt x="3657600" y="6349"/>
                </a:lnTo>
                <a:lnTo>
                  <a:pt x="3657600" y="11429"/>
                </a:lnTo>
                <a:lnTo>
                  <a:pt x="3656329" y="17779"/>
                </a:lnTo>
                <a:lnTo>
                  <a:pt x="3655060" y="22859"/>
                </a:lnTo>
                <a:lnTo>
                  <a:pt x="3653790" y="29209"/>
                </a:lnTo>
                <a:lnTo>
                  <a:pt x="3651250" y="34289"/>
                </a:lnTo>
                <a:lnTo>
                  <a:pt x="3649979" y="40639"/>
                </a:lnTo>
                <a:lnTo>
                  <a:pt x="3647440" y="45719"/>
                </a:lnTo>
                <a:lnTo>
                  <a:pt x="3644900" y="52069"/>
                </a:lnTo>
                <a:lnTo>
                  <a:pt x="3641090" y="57149"/>
                </a:lnTo>
                <a:lnTo>
                  <a:pt x="3637279" y="62229"/>
                </a:lnTo>
                <a:lnTo>
                  <a:pt x="3633470" y="67309"/>
                </a:lnTo>
                <a:lnTo>
                  <a:pt x="3629660" y="71119"/>
                </a:lnTo>
                <a:lnTo>
                  <a:pt x="3625850" y="76199"/>
                </a:lnTo>
                <a:lnTo>
                  <a:pt x="3620770" y="80009"/>
                </a:lnTo>
                <a:lnTo>
                  <a:pt x="3615690" y="85089"/>
                </a:lnTo>
                <a:lnTo>
                  <a:pt x="3610610" y="88899"/>
                </a:lnTo>
                <a:lnTo>
                  <a:pt x="3605529" y="92709"/>
                </a:lnTo>
                <a:lnTo>
                  <a:pt x="3600450" y="95249"/>
                </a:lnTo>
                <a:lnTo>
                  <a:pt x="3594100" y="99059"/>
                </a:lnTo>
                <a:lnTo>
                  <a:pt x="3589020" y="101599"/>
                </a:lnTo>
                <a:lnTo>
                  <a:pt x="3582670" y="104139"/>
                </a:lnTo>
                <a:lnTo>
                  <a:pt x="3576320" y="106679"/>
                </a:lnTo>
                <a:lnTo>
                  <a:pt x="3569970" y="107949"/>
                </a:lnTo>
                <a:lnTo>
                  <a:pt x="3563620" y="110489"/>
                </a:lnTo>
                <a:lnTo>
                  <a:pt x="3557270" y="111759"/>
                </a:lnTo>
                <a:lnTo>
                  <a:pt x="3550920" y="113029"/>
                </a:lnTo>
                <a:lnTo>
                  <a:pt x="3544570" y="113029"/>
                </a:lnTo>
                <a:lnTo>
                  <a:pt x="3538220" y="114299"/>
                </a:lnTo>
                <a:lnTo>
                  <a:pt x="1941829" y="114299"/>
                </a:lnTo>
                <a:lnTo>
                  <a:pt x="1935479" y="115569"/>
                </a:lnTo>
                <a:lnTo>
                  <a:pt x="1929129" y="116839"/>
                </a:lnTo>
                <a:lnTo>
                  <a:pt x="1922779" y="118109"/>
                </a:lnTo>
                <a:lnTo>
                  <a:pt x="1916429" y="119379"/>
                </a:lnTo>
                <a:lnTo>
                  <a:pt x="1910079" y="121919"/>
                </a:lnTo>
                <a:lnTo>
                  <a:pt x="1903729" y="124459"/>
                </a:lnTo>
                <a:lnTo>
                  <a:pt x="1897379" y="126999"/>
                </a:lnTo>
                <a:lnTo>
                  <a:pt x="1892300" y="129539"/>
                </a:lnTo>
                <a:lnTo>
                  <a:pt x="1887220" y="132079"/>
                </a:lnTo>
                <a:lnTo>
                  <a:pt x="1880870" y="135889"/>
                </a:lnTo>
                <a:lnTo>
                  <a:pt x="1875789" y="139699"/>
                </a:lnTo>
                <a:lnTo>
                  <a:pt x="1870710" y="143509"/>
                </a:lnTo>
                <a:lnTo>
                  <a:pt x="1865629" y="147319"/>
                </a:lnTo>
                <a:lnTo>
                  <a:pt x="1861820" y="152399"/>
                </a:lnTo>
                <a:lnTo>
                  <a:pt x="1856739" y="156209"/>
                </a:lnTo>
                <a:lnTo>
                  <a:pt x="1852929" y="161289"/>
                </a:lnTo>
                <a:lnTo>
                  <a:pt x="1849120" y="166369"/>
                </a:lnTo>
                <a:lnTo>
                  <a:pt x="1846579" y="171449"/>
                </a:lnTo>
                <a:lnTo>
                  <a:pt x="1842770" y="176529"/>
                </a:lnTo>
                <a:lnTo>
                  <a:pt x="1840229" y="181609"/>
                </a:lnTo>
                <a:lnTo>
                  <a:pt x="1837689" y="186689"/>
                </a:lnTo>
                <a:lnTo>
                  <a:pt x="1835150" y="193039"/>
                </a:lnTo>
                <a:lnTo>
                  <a:pt x="1832610" y="198119"/>
                </a:lnTo>
                <a:lnTo>
                  <a:pt x="1831339" y="204469"/>
                </a:lnTo>
                <a:lnTo>
                  <a:pt x="1830070" y="210819"/>
                </a:lnTo>
                <a:lnTo>
                  <a:pt x="1830070" y="215899"/>
                </a:lnTo>
                <a:lnTo>
                  <a:pt x="1828800" y="222249"/>
                </a:lnTo>
                <a:lnTo>
                  <a:pt x="1828800" y="228599"/>
                </a:lnTo>
                <a:lnTo>
                  <a:pt x="1828800" y="222249"/>
                </a:lnTo>
                <a:lnTo>
                  <a:pt x="1827529" y="215899"/>
                </a:lnTo>
                <a:lnTo>
                  <a:pt x="1827529" y="210819"/>
                </a:lnTo>
                <a:lnTo>
                  <a:pt x="1826260" y="204469"/>
                </a:lnTo>
                <a:lnTo>
                  <a:pt x="1824989" y="198119"/>
                </a:lnTo>
                <a:lnTo>
                  <a:pt x="1822450" y="193039"/>
                </a:lnTo>
                <a:lnTo>
                  <a:pt x="1819910" y="186689"/>
                </a:lnTo>
                <a:lnTo>
                  <a:pt x="1817370" y="181609"/>
                </a:lnTo>
                <a:lnTo>
                  <a:pt x="1814829" y="176529"/>
                </a:lnTo>
                <a:lnTo>
                  <a:pt x="1812289" y="171449"/>
                </a:lnTo>
                <a:lnTo>
                  <a:pt x="1808479" y="166369"/>
                </a:lnTo>
                <a:lnTo>
                  <a:pt x="1804670" y="161289"/>
                </a:lnTo>
                <a:lnTo>
                  <a:pt x="1800860" y="156209"/>
                </a:lnTo>
                <a:lnTo>
                  <a:pt x="1795779" y="151129"/>
                </a:lnTo>
                <a:lnTo>
                  <a:pt x="1791970" y="147319"/>
                </a:lnTo>
                <a:lnTo>
                  <a:pt x="1786889" y="143509"/>
                </a:lnTo>
                <a:lnTo>
                  <a:pt x="1781810" y="139699"/>
                </a:lnTo>
                <a:lnTo>
                  <a:pt x="1776729" y="135889"/>
                </a:lnTo>
                <a:lnTo>
                  <a:pt x="1771650" y="132079"/>
                </a:lnTo>
                <a:lnTo>
                  <a:pt x="1765300" y="129539"/>
                </a:lnTo>
                <a:lnTo>
                  <a:pt x="1760220" y="125729"/>
                </a:lnTo>
                <a:lnTo>
                  <a:pt x="1753870" y="123189"/>
                </a:lnTo>
                <a:lnTo>
                  <a:pt x="1747520" y="121919"/>
                </a:lnTo>
                <a:lnTo>
                  <a:pt x="1741170" y="119379"/>
                </a:lnTo>
                <a:lnTo>
                  <a:pt x="1734820" y="118109"/>
                </a:lnTo>
                <a:lnTo>
                  <a:pt x="1728470" y="116839"/>
                </a:lnTo>
                <a:lnTo>
                  <a:pt x="1722120" y="115569"/>
                </a:lnTo>
                <a:lnTo>
                  <a:pt x="1715770" y="114299"/>
                </a:lnTo>
                <a:lnTo>
                  <a:pt x="120650" y="114299"/>
                </a:lnTo>
                <a:lnTo>
                  <a:pt x="113030" y="113029"/>
                </a:lnTo>
                <a:lnTo>
                  <a:pt x="106680" y="113029"/>
                </a:lnTo>
                <a:lnTo>
                  <a:pt x="100330" y="111759"/>
                </a:lnTo>
                <a:lnTo>
                  <a:pt x="93980" y="110489"/>
                </a:lnTo>
                <a:lnTo>
                  <a:pt x="87630" y="107949"/>
                </a:lnTo>
                <a:lnTo>
                  <a:pt x="81280" y="106679"/>
                </a:lnTo>
                <a:lnTo>
                  <a:pt x="74930" y="104139"/>
                </a:lnTo>
                <a:lnTo>
                  <a:pt x="68580" y="101599"/>
                </a:lnTo>
                <a:lnTo>
                  <a:pt x="63500" y="99059"/>
                </a:lnTo>
                <a:lnTo>
                  <a:pt x="58419" y="95249"/>
                </a:lnTo>
                <a:lnTo>
                  <a:pt x="52069" y="92709"/>
                </a:lnTo>
                <a:lnTo>
                  <a:pt x="46989" y="88899"/>
                </a:lnTo>
                <a:lnTo>
                  <a:pt x="41910" y="85089"/>
                </a:lnTo>
                <a:lnTo>
                  <a:pt x="36830" y="80009"/>
                </a:lnTo>
                <a:lnTo>
                  <a:pt x="33019" y="76199"/>
                </a:lnTo>
                <a:lnTo>
                  <a:pt x="27939" y="72389"/>
                </a:lnTo>
                <a:lnTo>
                  <a:pt x="24130" y="67309"/>
                </a:lnTo>
                <a:lnTo>
                  <a:pt x="20319" y="62229"/>
                </a:lnTo>
                <a:lnTo>
                  <a:pt x="17780" y="57149"/>
                </a:lnTo>
                <a:lnTo>
                  <a:pt x="13969" y="52069"/>
                </a:lnTo>
                <a:lnTo>
                  <a:pt x="11430" y="46989"/>
                </a:lnTo>
                <a:lnTo>
                  <a:pt x="8889" y="40639"/>
                </a:lnTo>
                <a:lnTo>
                  <a:pt x="6350" y="35559"/>
                </a:lnTo>
                <a:lnTo>
                  <a:pt x="3810" y="29209"/>
                </a:lnTo>
                <a:lnTo>
                  <a:pt x="2539" y="24129"/>
                </a:lnTo>
                <a:lnTo>
                  <a:pt x="1269" y="17779"/>
                </a:lnTo>
                <a:lnTo>
                  <a:pt x="1269" y="11429"/>
                </a:lnTo>
                <a:lnTo>
                  <a:pt x="0" y="6349"/>
                </a:ln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0" y="64013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5029799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685800" y="6350"/>
                </a:lnTo>
                <a:lnTo>
                  <a:pt x="684530" y="11429"/>
                </a:lnTo>
                <a:lnTo>
                  <a:pt x="684530" y="17779"/>
                </a:lnTo>
                <a:lnTo>
                  <a:pt x="683260" y="22859"/>
                </a:lnTo>
                <a:lnTo>
                  <a:pt x="683260" y="29209"/>
                </a:lnTo>
                <a:lnTo>
                  <a:pt x="681989" y="34289"/>
                </a:lnTo>
                <a:lnTo>
                  <a:pt x="680719" y="40639"/>
                </a:lnTo>
                <a:lnTo>
                  <a:pt x="679450" y="45719"/>
                </a:lnTo>
                <a:lnTo>
                  <a:pt x="676910" y="52069"/>
                </a:lnTo>
                <a:lnTo>
                  <a:pt x="675639" y="57150"/>
                </a:lnTo>
                <a:lnTo>
                  <a:pt x="673100" y="62229"/>
                </a:lnTo>
                <a:lnTo>
                  <a:pt x="670560" y="66039"/>
                </a:lnTo>
                <a:lnTo>
                  <a:pt x="668019" y="71119"/>
                </a:lnTo>
                <a:lnTo>
                  <a:pt x="665480" y="76200"/>
                </a:lnTo>
                <a:lnTo>
                  <a:pt x="662939" y="80009"/>
                </a:lnTo>
                <a:lnTo>
                  <a:pt x="660400" y="85089"/>
                </a:lnTo>
                <a:lnTo>
                  <a:pt x="657860" y="88900"/>
                </a:lnTo>
                <a:lnTo>
                  <a:pt x="654050" y="92709"/>
                </a:lnTo>
                <a:lnTo>
                  <a:pt x="651510" y="95250"/>
                </a:lnTo>
                <a:lnTo>
                  <a:pt x="632460" y="107950"/>
                </a:lnTo>
                <a:lnTo>
                  <a:pt x="628650" y="110489"/>
                </a:lnTo>
                <a:lnTo>
                  <a:pt x="624839" y="111759"/>
                </a:lnTo>
                <a:lnTo>
                  <a:pt x="621030" y="113029"/>
                </a:lnTo>
                <a:lnTo>
                  <a:pt x="617219" y="113029"/>
                </a:lnTo>
                <a:lnTo>
                  <a:pt x="613410" y="114300"/>
                </a:lnTo>
                <a:lnTo>
                  <a:pt x="609600" y="114300"/>
                </a:lnTo>
                <a:lnTo>
                  <a:pt x="419100" y="114300"/>
                </a:lnTo>
                <a:lnTo>
                  <a:pt x="415289" y="114300"/>
                </a:lnTo>
                <a:lnTo>
                  <a:pt x="411480" y="114300"/>
                </a:lnTo>
                <a:lnTo>
                  <a:pt x="407669" y="115569"/>
                </a:lnTo>
                <a:lnTo>
                  <a:pt x="388619" y="124459"/>
                </a:lnTo>
                <a:lnTo>
                  <a:pt x="384810" y="127000"/>
                </a:lnTo>
                <a:lnTo>
                  <a:pt x="381000" y="129539"/>
                </a:lnTo>
                <a:lnTo>
                  <a:pt x="377189" y="132079"/>
                </a:lnTo>
                <a:lnTo>
                  <a:pt x="374650" y="135889"/>
                </a:lnTo>
                <a:lnTo>
                  <a:pt x="370839" y="139700"/>
                </a:lnTo>
                <a:lnTo>
                  <a:pt x="368300" y="143509"/>
                </a:lnTo>
                <a:lnTo>
                  <a:pt x="364489" y="147319"/>
                </a:lnTo>
                <a:lnTo>
                  <a:pt x="361950" y="152400"/>
                </a:lnTo>
                <a:lnTo>
                  <a:pt x="359410" y="156209"/>
                </a:lnTo>
                <a:lnTo>
                  <a:pt x="356869" y="161289"/>
                </a:lnTo>
                <a:lnTo>
                  <a:pt x="354330" y="166369"/>
                </a:lnTo>
                <a:lnTo>
                  <a:pt x="353060" y="171450"/>
                </a:lnTo>
                <a:lnTo>
                  <a:pt x="350519" y="176529"/>
                </a:lnTo>
                <a:lnTo>
                  <a:pt x="349250" y="181609"/>
                </a:lnTo>
                <a:lnTo>
                  <a:pt x="347980" y="186689"/>
                </a:lnTo>
                <a:lnTo>
                  <a:pt x="346710" y="193039"/>
                </a:lnTo>
                <a:lnTo>
                  <a:pt x="345439" y="198119"/>
                </a:lnTo>
                <a:lnTo>
                  <a:pt x="344169" y="204469"/>
                </a:lnTo>
                <a:lnTo>
                  <a:pt x="344169" y="210819"/>
                </a:lnTo>
                <a:lnTo>
                  <a:pt x="342900" y="215900"/>
                </a:lnTo>
                <a:lnTo>
                  <a:pt x="342900" y="222250"/>
                </a:lnTo>
                <a:lnTo>
                  <a:pt x="342900" y="228600"/>
                </a:lnTo>
                <a:lnTo>
                  <a:pt x="342900" y="222250"/>
                </a:lnTo>
                <a:lnTo>
                  <a:pt x="341630" y="215900"/>
                </a:lnTo>
                <a:lnTo>
                  <a:pt x="341630" y="210819"/>
                </a:lnTo>
                <a:lnTo>
                  <a:pt x="340360" y="204469"/>
                </a:lnTo>
                <a:lnTo>
                  <a:pt x="340360" y="198119"/>
                </a:lnTo>
                <a:lnTo>
                  <a:pt x="339089" y="193039"/>
                </a:lnTo>
                <a:lnTo>
                  <a:pt x="337819" y="186689"/>
                </a:lnTo>
                <a:lnTo>
                  <a:pt x="335280" y="181609"/>
                </a:lnTo>
                <a:lnTo>
                  <a:pt x="334010" y="176529"/>
                </a:lnTo>
                <a:lnTo>
                  <a:pt x="332739" y="171450"/>
                </a:lnTo>
                <a:lnTo>
                  <a:pt x="330200" y="166369"/>
                </a:lnTo>
                <a:lnTo>
                  <a:pt x="327660" y="161289"/>
                </a:lnTo>
                <a:lnTo>
                  <a:pt x="325119" y="156209"/>
                </a:lnTo>
                <a:lnTo>
                  <a:pt x="322580" y="152400"/>
                </a:lnTo>
                <a:lnTo>
                  <a:pt x="320039" y="147319"/>
                </a:lnTo>
                <a:lnTo>
                  <a:pt x="317500" y="143509"/>
                </a:lnTo>
                <a:lnTo>
                  <a:pt x="313689" y="139700"/>
                </a:lnTo>
                <a:lnTo>
                  <a:pt x="311150" y="135889"/>
                </a:lnTo>
                <a:lnTo>
                  <a:pt x="307339" y="132079"/>
                </a:lnTo>
                <a:lnTo>
                  <a:pt x="304800" y="129539"/>
                </a:lnTo>
                <a:lnTo>
                  <a:pt x="300989" y="125729"/>
                </a:lnTo>
                <a:lnTo>
                  <a:pt x="297180" y="124459"/>
                </a:lnTo>
                <a:lnTo>
                  <a:pt x="293369" y="121919"/>
                </a:lnTo>
                <a:lnTo>
                  <a:pt x="289560" y="119379"/>
                </a:lnTo>
                <a:lnTo>
                  <a:pt x="285750" y="118109"/>
                </a:lnTo>
                <a:lnTo>
                  <a:pt x="281939" y="116839"/>
                </a:lnTo>
                <a:lnTo>
                  <a:pt x="278130" y="115569"/>
                </a:lnTo>
                <a:lnTo>
                  <a:pt x="274319" y="114300"/>
                </a:lnTo>
                <a:lnTo>
                  <a:pt x="72389" y="114300"/>
                </a:lnTo>
                <a:lnTo>
                  <a:pt x="68580" y="113029"/>
                </a:lnTo>
                <a:lnTo>
                  <a:pt x="63500" y="113029"/>
                </a:lnTo>
                <a:lnTo>
                  <a:pt x="59689" y="111759"/>
                </a:lnTo>
                <a:lnTo>
                  <a:pt x="55880" y="110489"/>
                </a:lnTo>
                <a:lnTo>
                  <a:pt x="52069" y="107950"/>
                </a:lnTo>
                <a:lnTo>
                  <a:pt x="48260" y="106679"/>
                </a:lnTo>
                <a:lnTo>
                  <a:pt x="44450" y="104139"/>
                </a:lnTo>
                <a:lnTo>
                  <a:pt x="41910" y="101600"/>
                </a:lnTo>
                <a:lnTo>
                  <a:pt x="38100" y="99059"/>
                </a:lnTo>
                <a:lnTo>
                  <a:pt x="34289" y="95250"/>
                </a:lnTo>
                <a:lnTo>
                  <a:pt x="31750" y="92709"/>
                </a:lnTo>
                <a:lnTo>
                  <a:pt x="27939" y="88900"/>
                </a:lnTo>
                <a:lnTo>
                  <a:pt x="25400" y="85089"/>
                </a:lnTo>
                <a:lnTo>
                  <a:pt x="21589" y="80009"/>
                </a:lnTo>
                <a:lnTo>
                  <a:pt x="19050" y="76200"/>
                </a:lnTo>
                <a:lnTo>
                  <a:pt x="16510" y="72389"/>
                </a:lnTo>
                <a:lnTo>
                  <a:pt x="13969" y="67309"/>
                </a:lnTo>
                <a:lnTo>
                  <a:pt x="11430" y="62229"/>
                </a:lnTo>
                <a:lnTo>
                  <a:pt x="10160" y="57150"/>
                </a:lnTo>
                <a:lnTo>
                  <a:pt x="7619" y="52069"/>
                </a:lnTo>
                <a:lnTo>
                  <a:pt x="6350" y="46989"/>
                </a:lnTo>
                <a:lnTo>
                  <a:pt x="5080" y="40639"/>
                </a:lnTo>
                <a:lnTo>
                  <a:pt x="3810" y="35559"/>
                </a:lnTo>
                <a:lnTo>
                  <a:pt x="2539" y="29209"/>
                </a:lnTo>
                <a:lnTo>
                  <a:pt x="1269" y="24129"/>
                </a:lnTo>
                <a:lnTo>
                  <a:pt x="1269" y="17779"/>
                </a:lnTo>
                <a:lnTo>
                  <a:pt x="0" y="11429"/>
                </a:lnTo>
                <a:lnTo>
                  <a:pt x="0" y="6350"/>
                </a:ln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52583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32150" y="6433149"/>
            <a:ext cx="2745105" cy="66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ourier New"/>
                <a:cs typeface="Courier New"/>
              </a:rPr>
              <a:t>blockDim.x</a:t>
            </a:r>
            <a:r>
              <a:rPr sz="1600" b="1" spc="-58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Arial"/>
                <a:cs typeface="Arial"/>
              </a:rPr>
              <a:t>output elements</a:t>
            </a:r>
            <a:endParaRPr sz="1600">
              <a:latin typeface="Arial"/>
              <a:cs typeface="Arial"/>
            </a:endParaRPr>
          </a:p>
          <a:p>
            <a:pPr marL="1051560">
              <a:lnSpc>
                <a:spcPct val="100000"/>
              </a:lnSpc>
              <a:spcBef>
                <a:spcPts val="141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6879" y="5290149"/>
            <a:ext cx="1356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halo on the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left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2029" y="5290149"/>
            <a:ext cx="1479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halo on the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434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342900"/>
                </a:moveTo>
                <a:lnTo>
                  <a:pt x="0" y="342900"/>
                </a:lnTo>
                <a:lnTo>
                  <a:pt x="228600" y="457200"/>
                </a:lnTo>
                <a:lnTo>
                  <a:pt x="457200" y="342900"/>
                </a:lnTo>
                <a:close/>
              </a:path>
              <a:path w="457200" h="457200">
                <a:moveTo>
                  <a:pt x="342900" y="0"/>
                </a:moveTo>
                <a:lnTo>
                  <a:pt x="114300" y="0"/>
                </a:lnTo>
                <a:lnTo>
                  <a:pt x="114300" y="342900"/>
                </a:lnTo>
                <a:lnTo>
                  <a:pt x="342900" y="342900"/>
                </a:lnTo>
                <a:lnTo>
                  <a:pt x="342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434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114300" y="342900"/>
                </a:lnTo>
                <a:lnTo>
                  <a:pt x="0" y="342900"/>
                </a:lnTo>
                <a:lnTo>
                  <a:pt x="228600" y="457200"/>
                </a:lnTo>
                <a:lnTo>
                  <a:pt x="457200" y="342900"/>
                </a:lnTo>
                <a:lnTo>
                  <a:pt x="342900" y="342900"/>
                </a:lnTo>
                <a:lnTo>
                  <a:pt x="342900" y="0"/>
                </a:lnTo>
                <a:lnTo>
                  <a:pt x="1143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43400" y="52583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0600" y="57155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08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8259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08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08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08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8740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20066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9540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59" h="149860">
                <a:moveTo>
                  <a:pt x="0" y="149860"/>
                </a:moveTo>
                <a:lnTo>
                  <a:pt x="149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31609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97789"/>
                </a:moveTo>
                <a:lnTo>
                  <a:pt x="977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83680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4572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294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0" y="48259"/>
                </a:moveTo>
                <a:lnTo>
                  <a:pt x="48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294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294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7340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200660"/>
                </a:moveTo>
                <a:lnTo>
                  <a:pt x="2006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8140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59" h="149860">
                <a:moveTo>
                  <a:pt x="0" y="149860"/>
                </a:moveTo>
                <a:lnTo>
                  <a:pt x="1498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0209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97789"/>
                </a:moveTo>
                <a:lnTo>
                  <a:pt x="977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2280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4572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0" y="48259"/>
                </a:moveTo>
                <a:lnTo>
                  <a:pt x="48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0" y="100329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80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204469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5940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60">
                <a:moveTo>
                  <a:pt x="0" y="200660"/>
                </a:moveTo>
                <a:lnTo>
                  <a:pt x="2006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36740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59" h="149860">
                <a:moveTo>
                  <a:pt x="0" y="149860"/>
                </a:moveTo>
                <a:lnTo>
                  <a:pt x="1498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88809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97789"/>
                </a:moveTo>
                <a:lnTo>
                  <a:pt x="9779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40880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4572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574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8259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574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574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574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85339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66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36139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60">
                <a:moveTo>
                  <a:pt x="0" y="149860"/>
                </a:moveTo>
                <a:lnTo>
                  <a:pt x="149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88210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0" y="97789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40279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0" y="45720"/>
                </a:moveTo>
                <a:lnTo>
                  <a:pt x="457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860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8259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860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860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60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13939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66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64739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60">
                <a:moveTo>
                  <a:pt x="0" y="149860"/>
                </a:moveTo>
                <a:lnTo>
                  <a:pt x="149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16810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0" y="97789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68879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0" y="45720"/>
                </a:moveTo>
                <a:lnTo>
                  <a:pt x="457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4600" y="480119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8259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14600" y="4801199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29">
                <a:moveTo>
                  <a:pt x="0" y="100329"/>
                </a:moveTo>
                <a:lnTo>
                  <a:pt x="100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14600" y="480119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40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14600" y="480119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70">
                <a:moveTo>
                  <a:pt x="0" y="204469"/>
                </a:moveTo>
                <a:lnTo>
                  <a:pt x="2044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42539" y="482914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60" h="200660">
                <a:moveTo>
                  <a:pt x="0" y="20066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93339" y="4879940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60" h="149860">
                <a:moveTo>
                  <a:pt x="0" y="149860"/>
                </a:moveTo>
                <a:lnTo>
                  <a:pt x="1498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45410" y="493201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0" y="97789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97479" y="4984080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0" y="45720"/>
                </a:moveTo>
                <a:lnTo>
                  <a:pt x="457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00800" y="5029799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685800" y="6350"/>
                </a:lnTo>
                <a:lnTo>
                  <a:pt x="684529" y="11429"/>
                </a:lnTo>
                <a:lnTo>
                  <a:pt x="684529" y="17779"/>
                </a:lnTo>
                <a:lnTo>
                  <a:pt x="683259" y="22859"/>
                </a:lnTo>
                <a:lnTo>
                  <a:pt x="683259" y="29209"/>
                </a:lnTo>
                <a:lnTo>
                  <a:pt x="681990" y="34289"/>
                </a:lnTo>
                <a:lnTo>
                  <a:pt x="680720" y="40639"/>
                </a:lnTo>
                <a:lnTo>
                  <a:pt x="679450" y="45719"/>
                </a:lnTo>
                <a:lnTo>
                  <a:pt x="676909" y="52069"/>
                </a:lnTo>
                <a:lnTo>
                  <a:pt x="675640" y="57150"/>
                </a:lnTo>
                <a:lnTo>
                  <a:pt x="673100" y="62229"/>
                </a:lnTo>
                <a:lnTo>
                  <a:pt x="670559" y="66039"/>
                </a:lnTo>
                <a:lnTo>
                  <a:pt x="668020" y="71119"/>
                </a:lnTo>
                <a:lnTo>
                  <a:pt x="665479" y="76200"/>
                </a:lnTo>
                <a:lnTo>
                  <a:pt x="662940" y="80009"/>
                </a:lnTo>
                <a:lnTo>
                  <a:pt x="660400" y="85089"/>
                </a:lnTo>
                <a:lnTo>
                  <a:pt x="657859" y="88900"/>
                </a:lnTo>
                <a:lnTo>
                  <a:pt x="654050" y="92709"/>
                </a:lnTo>
                <a:lnTo>
                  <a:pt x="651509" y="95250"/>
                </a:lnTo>
                <a:lnTo>
                  <a:pt x="647700" y="99059"/>
                </a:lnTo>
                <a:lnTo>
                  <a:pt x="643890" y="101600"/>
                </a:lnTo>
                <a:lnTo>
                  <a:pt x="640079" y="104139"/>
                </a:lnTo>
                <a:lnTo>
                  <a:pt x="636270" y="106679"/>
                </a:lnTo>
                <a:lnTo>
                  <a:pt x="632459" y="107950"/>
                </a:lnTo>
                <a:lnTo>
                  <a:pt x="628650" y="110489"/>
                </a:lnTo>
                <a:lnTo>
                  <a:pt x="624840" y="111759"/>
                </a:lnTo>
                <a:lnTo>
                  <a:pt x="621029" y="113029"/>
                </a:lnTo>
                <a:lnTo>
                  <a:pt x="617220" y="113029"/>
                </a:lnTo>
                <a:lnTo>
                  <a:pt x="613409" y="114300"/>
                </a:lnTo>
                <a:lnTo>
                  <a:pt x="411479" y="114300"/>
                </a:lnTo>
                <a:lnTo>
                  <a:pt x="407670" y="115569"/>
                </a:lnTo>
                <a:lnTo>
                  <a:pt x="402590" y="116839"/>
                </a:lnTo>
                <a:lnTo>
                  <a:pt x="398779" y="118109"/>
                </a:lnTo>
                <a:lnTo>
                  <a:pt x="396240" y="119379"/>
                </a:lnTo>
                <a:lnTo>
                  <a:pt x="391159" y="121919"/>
                </a:lnTo>
                <a:lnTo>
                  <a:pt x="388620" y="124459"/>
                </a:lnTo>
                <a:lnTo>
                  <a:pt x="384809" y="127000"/>
                </a:lnTo>
                <a:lnTo>
                  <a:pt x="381000" y="129539"/>
                </a:lnTo>
                <a:lnTo>
                  <a:pt x="377190" y="132079"/>
                </a:lnTo>
                <a:lnTo>
                  <a:pt x="374650" y="135889"/>
                </a:lnTo>
                <a:lnTo>
                  <a:pt x="370840" y="139700"/>
                </a:lnTo>
                <a:lnTo>
                  <a:pt x="368300" y="143509"/>
                </a:lnTo>
                <a:lnTo>
                  <a:pt x="364490" y="147319"/>
                </a:lnTo>
                <a:lnTo>
                  <a:pt x="361950" y="152400"/>
                </a:lnTo>
                <a:lnTo>
                  <a:pt x="359409" y="156209"/>
                </a:lnTo>
                <a:lnTo>
                  <a:pt x="356870" y="161289"/>
                </a:lnTo>
                <a:lnTo>
                  <a:pt x="354329" y="166369"/>
                </a:lnTo>
                <a:lnTo>
                  <a:pt x="353059" y="171450"/>
                </a:lnTo>
                <a:lnTo>
                  <a:pt x="350520" y="176529"/>
                </a:lnTo>
                <a:lnTo>
                  <a:pt x="349250" y="181609"/>
                </a:lnTo>
                <a:lnTo>
                  <a:pt x="347979" y="186689"/>
                </a:lnTo>
                <a:lnTo>
                  <a:pt x="346709" y="193039"/>
                </a:lnTo>
                <a:lnTo>
                  <a:pt x="345440" y="198119"/>
                </a:lnTo>
                <a:lnTo>
                  <a:pt x="344170" y="204469"/>
                </a:lnTo>
                <a:lnTo>
                  <a:pt x="344170" y="210819"/>
                </a:lnTo>
                <a:lnTo>
                  <a:pt x="342900" y="215900"/>
                </a:lnTo>
                <a:lnTo>
                  <a:pt x="342900" y="222250"/>
                </a:lnTo>
                <a:lnTo>
                  <a:pt x="342900" y="228600"/>
                </a:lnTo>
                <a:lnTo>
                  <a:pt x="342900" y="222250"/>
                </a:lnTo>
                <a:lnTo>
                  <a:pt x="341629" y="215900"/>
                </a:lnTo>
                <a:lnTo>
                  <a:pt x="341629" y="210819"/>
                </a:lnTo>
                <a:lnTo>
                  <a:pt x="340359" y="204469"/>
                </a:lnTo>
                <a:lnTo>
                  <a:pt x="340359" y="198119"/>
                </a:lnTo>
                <a:lnTo>
                  <a:pt x="339090" y="193039"/>
                </a:lnTo>
                <a:lnTo>
                  <a:pt x="337820" y="186689"/>
                </a:lnTo>
                <a:lnTo>
                  <a:pt x="335279" y="181609"/>
                </a:lnTo>
                <a:lnTo>
                  <a:pt x="334009" y="176529"/>
                </a:lnTo>
                <a:lnTo>
                  <a:pt x="332740" y="171450"/>
                </a:lnTo>
                <a:lnTo>
                  <a:pt x="330200" y="166369"/>
                </a:lnTo>
                <a:lnTo>
                  <a:pt x="327659" y="161289"/>
                </a:lnTo>
                <a:lnTo>
                  <a:pt x="325120" y="156209"/>
                </a:lnTo>
                <a:lnTo>
                  <a:pt x="322579" y="152400"/>
                </a:lnTo>
                <a:lnTo>
                  <a:pt x="320040" y="147319"/>
                </a:lnTo>
                <a:lnTo>
                  <a:pt x="317500" y="143509"/>
                </a:lnTo>
                <a:lnTo>
                  <a:pt x="313690" y="139700"/>
                </a:lnTo>
                <a:lnTo>
                  <a:pt x="311150" y="135889"/>
                </a:lnTo>
                <a:lnTo>
                  <a:pt x="307340" y="132079"/>
                </a:lnTo>
                <a:lnTo>
                  <a:pt x="304800" y="129539"/>
                </a:lnTo>
                <a:lnTo>
                  <a:pt x="300990" y="125729"/>
                </a:lnTo>
                <a:lnTo>
                  <a:pt x="297179" y="124459"/>
                </a:lnTo>
                <a:lnTo>
                  <a:pt x="293370" y="121919"/>
                </a:lnTo>
                <a:lnTo>
                  <a:pt x="289559" y="119379"/>
                </a:lnTo>
                <a:lnTo>
                  <a:pt x="285750" y="118109"/>
                </a:lnTo>
                <a:lnTo>
                  <a:pt x="281940" y="116839"/>
                </a:lnTo>
                <a:lnTo>
                  <a:pt x="278129" y="115569"/>
                </a:lnTo>
                <a:lnTo>
                  <a:pt x="274320" y="114300"/>
                </a:lnTo>
                <a:lnTo>
                  <a:pt x="270509" y="114300"/>
                </a:lnTo>
                <a:lnTo>
                  <a:pt x="266700" y="114300"/>
                </a:lnTo>
                <a:lnTo>
                  <a:pt x="76200" y="114300"/>
                </a:lnTo>
                <a:lnTo>
                  <a:pt x="72389" y="114300"/>
                </a:lnTo>
                <a:lnTo>
                  <a:pt x="68579" y="113029"/>
                </a:lnTo>
                <a:lnTo>
                  <a:pt x="63500" y="113029"/>
                </a:lnTo>
                <a:lnTo>
                  <a:pt x="59689" y="111759"/>
                </a:lnTo>
                <a:lnTo>
                  <a:pt x="55879" y="110489"/>
                </a:lnTo>
                <a:lnTo>
                  <a:pt x="52070" y="107950"/>
                </a:lnTo>
                <a:lnTo>
                  <a:pt x="48260" y="106679"/>
                </a:lnTo>
                <a:lnTo>
                  <a:pt x="44450" y="104139"/>
                </a:lnTo>
                <a:lnTo>
                  <a:pt x="41910" y="101600"/>
                </a:lnTo>
                <a:lnTo>
                  <a:pt x="38100" y="99059"/>
                </a:lnTo>
                <a:lnTo>
                  <a:pt x="34289" y="95250"/>
                </a:lnTo>
                <a:lnTo>
                  <a:pt x="31750" y="92709"/>
                </a:lnTo>
                <a:lnTo>
                  <a:pt x="27939" y="88900"/>
                </a:lnTo>
                <a:lnTo>
                  <a:pt x="25400" y="85089"/>
                </a:lnTo>
                <a:lnTo>
                  <a:pt x="21589" y="80009"/>
                </a:lnTo>
                <a:lnTo>
                  <a:pt x="19050" y="76200"/>
                </a:lnTo>
                <a:lnTo>
                  <a:pt x="16510" y="72389"/>
                </a:lnTo>
                <a:lnTo>
                  <a:pt x="13970" y="67309"/>
                </a:lnTo>
                <a:lnTo>
                  <a:pt x="11429" y="62229"/>
                </a:lnTo>
                <a:lnTo>
                  <a:pt x="10160" y="57150"/>
                </a:lnTo>
                <a:lnTo>
                  <a:pt x="7620" y="52069"/>
                </a:lnTo>
                <a:lnTo>
                  <a:pt x="6350" y="46989"/>
                </a:lnTo>
                <a:lnTo>
                  <a:pt x="5079" y="40639"/>
                </a:lnTo>
                <a:lnTo>
                  <a:pt x="3810" y="35559"/>
                </a:lnTo>
                <a:lnTo>
                  <a:pt x="2539" y="29209"/>
                </a:lnTo>
                <a:lnTo>
                  <a:pt x="1270" y="24129"/>
                </a:lnTo>
                <a:lnTo>
                  <a:pt x="1270" y="17779"/>
                </a:lnTo>
                <a:lnTo>
                  <a:pt x="0" y="11429"/>
                </a:lnTo>
                <a:lnTo>
                  <a:pt x="0" y="6350"/>
                </a:ln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00800" y="52583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2057400" y="4801199"/>
          <a:ext cx="5029200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2743200" y="5944199"/>
          <a:ext cx="3657600" cy="22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object 74"/>
          <p:cNvSpPr txBox="1"/>
          <p:nvPr/>
        </p:nvSpPr>
        <p:spPr>
          <a:xfrm>
            <a:off x="1405889" y="4745320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in[]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954529" y="5888320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out[]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840" y="554320"/>
            <a:ext cx="8564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790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6765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Let us make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few simplifying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assumptions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10118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89" y="2168490"/>
            <a:ext cx="7503795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array </a:t>
            </a:r>
            <a:r>
              <a:rPr sz="2400" spc="-10" dirty="0">
                <a:latin typeface="Arial"/>
                <a:cs typeface="Arial"/>
              </a:rPr>
              <a:t>length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multiple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thread block size  The </a:t>
            </a:r>
            <a:r>
              <a:rPr sz="2400" spc="-10" dirty="0">
                <a:latin typeface="Arial"/>
                <a:cs typeface="Arial"/>
              </a:rPr>
              <a:t>input </a:t>
            </a:r>
            <a:r>
              <a:rPr sz="2400" spc="-5" dirty="0">
                <a:latin typeface="Arial"/>
                <a:cs typeface="Arial"/>
              </a:rPr>
              <a:t>(and output) array </a:t>
            </a:r>
            <a:r>
              <a:rPr sz="2400" spc="-10" dirty="0">
                <a:latin typeface="Arial"/>
                <a:cs typeface="Arial"/>
              </a:rPr>
              <a:t>already includes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halo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70"/>
              </a:lnSpc>
            </a:pPr>
            <a:r>
              <a:rPr sz="2400" b="1" spc="-5" dirty="0">
                <a:latin typeface="Courier New"/>
                <a:cs typeface="Courier New"/>
              </a:rPr>
              <a:t>2*RADIUS</a:t>
            </a:r>
            <a:r>
              <a:rPr sz="2400" b="1" spc="-78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elements</a:t>
            </a:r>
            <a:endParaRPr sz="2400">
              <a:latin typeface="Arial"/>
              <a:cs typeface="Arial"/>
            </a:endParaRPr>
          </a:p>
          <a:p>
            <a:pPr marL="444500" indent="-215900">
              <a:lnSpc>
                <a:spcPct val="100000"/>
              </a:lnSpc>
              <a:spcBef>
                <a:spcPts val="630"/>
              </a:spcBef>
              <a:buSzPct val="45000"/>
              <a:buChar char="●"/>
              <a:tabLst>
                <a:tab pos="444500" algn="l"/>
              </a:tabLst>
            </a:pPr>
            <a:r>
              <a:rPr sz="2000" dirty="0">
                <a:latin typeface="Arial"/>
                <a:cs typeface="Arial"/>
              </a:rPr>
              <a:t>The halo is ignored </a:t>
            </a:r>
            <a:r>
              <a:rPr sz="2000" spc="-5" dirty="0">
                <a:latin typeface="Arial"/>
                <a:cs typeface="Arial"/>
              </a:rPr>
              <a:t>for the </a:t>
            </a:r>
            <a:r>
              <a:rPr sz="2000" dirty="0">
                <a:latin typeface="Arial"/>
                <a:cs typeface="Arial"/>
              </a:rPr>
              <a:t>output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array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38512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3740749"/>
            <a:ext cx="717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dea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00" y="50374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6800" y="58044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6800" y="4233510"/>
            <a:ext cx="8404225" cy="192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75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Each thread block keeps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local cache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ts val="2775"/>
              </a:lnSpc>
            </a:pPr>
            <a:r>
              <a:rPr sz="2400" b="1" spc="-5" dirty="0">
                <a:latin typeface="Courier New"/>
                <a:cs typeface="Courier New"/>
              </a:rPr>
              <a:t>blockDim.x </a:t>
            </a:r>
            <a:r>
              <a:rPr sz="2400" b="1" dirty="0">
                <a:latin typeface="Courier New"/>
                <a:cs typeface="Courier New"/>
              </a:rPr>
              <a:t>+ </a:t>
            </a:r>
            <a:r>
              <a:rPr sz="2400" b="1" spc="-5" dirty="0">
                <a:latin typeface="Courier New"/>
                <a:cs typeface="Courier New"/>
              </a:rPr>
              <a:t>2*RADIUS</a:t>
            </a:r>
            <a:r>
              <a:rPr sz="2400" b="1" spc="-79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elements</a:t>
            </a:r>
            <a:endParaRPr sz="2400">
              <a:latin typeface="Arial"/>
              <a:cs typeface="Arial"/>
            </a:endParaRPr>
          </a:p>
          <a:p>
            <a:pPr marL="300990" marR="5080">
              <a:lnSpc>
                <a:spcPts val="2680"/>
              </a:lnSpc>
              <a:spcBef>
                <a:spcPts val="844"/>
              </a:spcBef>
            </a:pPr>
            <a:r>
              <a:rPr sz="2400" spc="-5" dirty="0">
                <a:latin typeface="Arial"/>
                <a:cs typeface="Arial"/>
              </a:rPr>
              <a:t>Each thread copies one element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10" dirty="0">
                <a:latin typeface="Arial"/>
                <a:cs typeface="Arial"/>
              </a:rPr>
              <a:t>global </a:t>
            </a:r>
            <a:r>
              <a:rPr sz="2400" spc="-5" dirty="0">
                <a:latin typeface="Arial"/>
                <a:cs typeface="Arial"/>
              </a:rPr>
              <a:t>array </a:t>
            </a:r>
            <a:r>
              <a:rPr sz="2400" dirty="0">
                <a:latin typeface="Arial"/>
                <a:cs typeface="Arial"/>
              </a:rPr>
              <a:t>to the  </a:t>
            </a: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15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first </a:t>
            </a:r>
            <a:r>
              <a:rPr sz="2400" b="1" spc="-5" dirty="0">
                <a:latin typeface="Courier New"/>
                <a:cs typeface="Courier New"/>
              </a:rPr>
              <a:t>RADIUS</a:t>
            </a:r>
            <a:r>
              <a:rPr sz="2400" b="1" spc="-79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threads also </a:t>
            </a:r>
            <a:r>
              <a:rPr sz="2400" dirty="0">
                <a:latin typeface="Arial"/>
                <a:cs typeface="Arial"/>
              </a:rPr>
              <a:t>take care </a:t>
            </a:r>
            <a:r>
              <a:rPr sz="2400" spc="-5" dirty="0">
                <a:latin typeface="Arial"/>
                <a:cs typeface="Arial"/>
              </a:rPr>
              <a:t>of of filling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halo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5</a:t>
            </a:r>
            <a:r>
              <a:rPr sz="1400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1840" y="554320"/>
            <a:ext cx="8564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790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685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37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34730" y="2755230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RADIUS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85800" y="2058000"/>
          <a:ext cx="8686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1423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86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147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33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39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25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514600" y="3886799"/>
          <a:ext cx="3200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9711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85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1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57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800" y="2515200"/>
            <a:ext cx="685800" cy="237490"/>
          </a:xfrm>
          <a:custGeom>
            <a:avLst/>
            <a:gdLst/>
            <a:ahLst/>
            <a:cxnLst/>
            <a:rect l="l" t="t" r="r" b="b"/>
            <a:pathLst>
              <a:path w="685800" h="237489">
                <a:moveTo>
                  <a:pt x="0" y="0"/>
                </a:moveTo>
                <a:lnTo>
                  <a:pt x="4822" y="43834"/>
                </a:lnTo>
                <a:lnTo>
                  <a:pt x="17621" y="82073"/>
                </a:lnTo>
                <a:lnTo>
                  <a:pt x="35897" y="109120"/>
                </a:lnTo>
                <a:lnTo>
                  <a:pt x="57150" y="119379"/>
                </a:lnTo>
                <a:lnTo>
                  <a:pt x="285750" y="119379"/>
                </a:lnTo>
                <a:lnTo>
                  <a:pt x="306466" y="129440"/>
                </a:lnTo>
                <a:lnTo>
                  <a:pt x="324802" y="156051"/>
                </a:lnTo>
                <a:lnTo>
                  <a:pt x="337899" y="193853"/>
                </a:lnTo>
                <a:lnTo>
                  <a:pt x="342900" y="237489"/>
                </a:lnTo>
                <a:lnTo>
                  <a:pt x="347722" y="193853"/>
                </a:lnTo>
                <a:lnTo>
                  <a:pt x="360521" y="156051"/>
                </a:lnTo>
                <a:lnTo>
                  <a:pt x="378797" y="129440"/>
                </a:lnTo>
                <a:lnTo>
                  <a:pt x="400050" y="119379"/>
                </a:lnTo>
                <a:lnTo>
                  <a:pt x="628650" y="119379"/>
                </a:lnTo>
                <a:lnTo>
                  <a:pt x="649366" y="109120"/>
                </a:lnTo>
                <a:lnTo>
                  <a:pt x="667702" y="82073"/>
                </a:lnTo>
                <a:lnTo>
                  <a:pt x="680799" y="43834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800" y="27526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515200"/>
            <a:ext cx="685800" cy="237490"/>
          </a:xfrm>
          <a:custGeom>
            <a:avLst/>
            <a:gdLst/>
            <a:ahLst/>
            <a:cxnLst/>
            <a:rect l="l" t="t" r="r" b="b"/>
            <a:pathLst>
              <a:path w="685800" h="237489">
                <a:moveTo>
                  <a:pt x="0" y="0"/>
                </a:moveTo>
                <a:lnTo>
                  <a:pt x="4822" y="43834"/>
                </a:lnTo>
                <a:lnTo>
                  <a:pt x="17621" y="82073"/>
                </a:lnTo>
                <a:lnTo>
                  <a:pt x="35897" y="109120"/>
                </a:lnTo>
                <a:lnTo>
                  <a:pt x="57150" y="119379"/>
                </a:lnTo>
                <a:lnTo>
                  <a:pt x="285750" y="119379"/>
                </a:lnTo>
                <a:lnTo>
                  <a:pt x="306466" y="129440"/>
                </a:lnTo>
                <a:lnTo>
                  <a:pt x="324802" y="156051"/>
                </a:lnTo>
                <a:lnTo>
                  <a:pt x="337899" y="193853"/>
                </a:lnTo>
                <a:lnTo>
                  <a:pt x="342900" y="237489"/>
                </a:lnTo>
                <a:lnTo>
                  <a:pt x="347722" y="193853"/>
                </a:lnTo>
                <a:lnTo>
                  <a:pt x="360521" y="156051"/>
                </a:lnTo>
                <a:lnTo>
                  <a:pt x="378797" y="129440"/>
                </a:lnTo>
                <a:lnTo>
                  <a:pt x="400050" y="119379"/>
                </a:lnTo>
                <a:lnTo>
                  <a:pt x="628650" y="119379"/>
                </a:lnTo>
                <a:lnTo>
                  <a:pt x="649366" y="109120"/>
                </a:lnTo>
                <a:lnTo>
                  <a:pt x="667702" y="82073"/>
                </a:lnTo>
                <a:lnTo>
                  <a:pt x="680799" y="43834"/>
                </a:lnTo>
                <a:lnTo>
                  <a:pt x="685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6800" y="27526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00400" y="24237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04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004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004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29200" y="24237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92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292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292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16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04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04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92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292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580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868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77670" y="1575399"/>
            <a:ext cx="66268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0864" algn="l"/>
                <a:tab pos="3669665" algn="l"/>
                <a:tab pos="5498465" algn="l"/>
              </a:tabLst>
            </a:pPr>
            <a:r>
              <a:rPr sz="1800" spc="-10" dirty="0">
                <a:latin typeface="Arial"/>
                <a:cs typeface="Arial"/>
              </a:rPr>
              <a:t>blockDim.x	blockDim.x	blockDim.x	blockDim.x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91429" y="4694520"/>
            <a:ext cx="1231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dIdx.x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200400" y="4572599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3995420" y="2793329"/>
            <a:ext cx="69659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100">
              <a:lnSpc>
                <a:spcPct val="1264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dex  </a:t>
            </a:r>
            <a:r>
              <a:rPr sz="1800" spc="-10" dirty="0">
                <a:latin typeface="Arial"/>
                <a:cs typeface="Arial"/>
              </a:rPr>
              <a:t>lindex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469" y="2158330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in[]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71600" y="5201249"/>
            <a:ext cx="7086600" cy="234315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220"/>
              </a:spcBef>
              <a:tabLst>
                <a:tab pos="380365" algn="l"/>
                <a:tab pos="1210945" algn="l"/>
              </a:tabLst>
            </a:pPr>
            <a:r>
              <a:rPr sz="1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shared</a:t>
            </a:r>
            <a:r>
              <a:rPr sz="13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int </a:t>
            </a:r>
            <a:r>
              <a:rPr sz="1300" spc="-5" dirty="0">
                <a:latin typeface="Courier New"/>
                <a:cs typeface="Courier New"/>
              </a:rPr>
              <a:t>temp[BLKDIM </a:t>
            </a:r>
            <a:r>
              <a:rPr sz="1300" dirty="0">
                <a:latin typeface="Courier New"/>
                <a:cs typeface="Courier New"/>
              </a:rPr>
              <a:t>+ 2 *</a:t>
            </a:r>
            <a:r>
              <a:rPr sz="1300" spc="-3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RADIUS];</a:t>
            </a:r>
            <a:endParaRPr sz="1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gindex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threadIdx.x </a:t>
            </a:r>
            <a:r>
              <a:rPr sz="1300" dirty="0">
                <a:latin typeface="Courier New"/>
                <a:cs typeface="Courier New"/>
              </a:rPr>
              <a:t>+ </a:t>
            </a:r>
            <a:r>
              <a:rPr sz="1300" spc="-5" dirty="0">
                <a:latin typeface="Courier New"/>
                <a:cs typeface="Courier New"/>
              </a:rPr>
              <a:t>blockIdx.x </a:t>
            </a:r>
            <a:r>
              <a:rPr sz="1300" dirty="0">
                <a:latin typeface="Courier New"/>
                <a:cs typeface="Courier New"/>
              </a:rPr>
              <a:t>* </a:t>
            </a:r>
            <a:r>
              <a:rPr sz="1300" spc="-5" dirty="0">
                <a:latin typeface="Courier New"/>
                <a:cs typeface="Courier New"/>
              </a:rPr>
              <a:t>blockDim.x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6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RADIUS;</a:t>
            </a:r>
            <a:endParaRPr sz="1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1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lindex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threadIdx.x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2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RADIUS;</a:t>
            </a:r>
            <a:endParaRPr sz="1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00"/>
              </a:spcBef>
            </a:pPr>
            <a:r>
              <a:rPr sz="1300" spc="-5" dirty="0">
                <a:latin typeface="Courier New"/>
                <a:cs typeface="Courier New"/>
              </a:rPr>
              <a:t>/* </a:t>
            </a:r>
            <a:r>
              <a:rPr sz="1300" dirty="0">
                <a:latin typeface="Courier New"/>
                <a:cs typeface="Courier New"/>
              </a:rPr>
              <a:t>…</a:t>
            </a:r>
            <a:r>
              <a:rPr sz="1300" spc="-1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*/</a:t>
            </a:r>
            <a:endParaRPr sz="1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00"/>
              </a:spcBef>
            </a:pPr>
            <a:r>
              <a:rPr sz="1300" spc="-5" dirty="0">
                <a:latin typeface="Courier New"/>
                <a:cs typeface="Courier New"/>
              </a:rPr>
              <a:t>temp[lindex]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1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in[gindex];</a:t>
            </a:r>
            <a:endParaRPr sz="1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209"/>
              </a:spcBef>
            </a:pPr>
            <a:r>
              <a:rPr sz="1300" b="1" spc="-5" dirty="0">
                <a:latin typeface="Courier New"/>
                <a:cs typeface="Courier New"/>
              </a:rPr>
              <a:t>if </a:t>
            </a:r>
            <a:r>
              <a:rPr sz="1300" spc="-5" dirty="0">
                <a:latin typeface="Courier New"/>
                <a:cs typeface="Courier New"/>
              </a:rPr>
              <a:t>(threadIdx.x </a:t>
            </a:r>
            <a:r>
              <a:rPr sz="1300" dirty="0">
                <a:latin typeface="Courier New"/>
                <a:cs typeface="Courier New"/>
              </a:rPr>
              <a:t>&lt; </a:t>
            </a:r>
            <a:r>
              <a:rPr sz="1300" spc="-5" dirty="0">
                <a:latin typeface="Courier New"/>
                <a:cs typeface="Courier New"/>
              </a:rPr>
              <a:t>RADIUS)</a:t>
            </a:r>
            <a:r>
              <a:rPr sz="1300" spc="-2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{</a:t>
            </a:r>
            <a:endParaRPr sz="1300">
              <a:latin typeface="Courier New"/>
              <a:cs typeface="Courier New"/>
            </a:endParaRPr>
          </a:p>
          <a:p>
            <a:pPr marL="640080" marR="1287780">
              <a:lnSpc>
                <a:spcPct val="112799"/>
              </a:lnSpc>
            </a:pPr>
            <a:r>
              <a:rPr sz="1300" spc="-5" dirty="0">
                <a:latin typeface="Courier New"/>
                <a:cs typeface="Courier New"/>
              </a:rPr>
              <a:t>temp[lindex </a:t>
            </a:r>
            <a:r>
              <a:rPr sz="1300" dirty="0">
                <a:latin typeface="Courier New"/>
                <a:cs typeface="Courier New"/>
              </a:rPr>
              <a:t>- </a:t>
            </a:r>
            <a:r>
              <a:rPr sz="1300" spc="-5" dirty="0">
                <a:latin typeface="Courier New"/>
                <a:cs typeface="Courier New"/>
              </a:rPr>
              <a:t>RADIUS]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in[gindex </a:t>
            </a:r>
            <a:r>
              <a:rPr sz="1300" dirty="0">
                <a:latin typeface="Courier New"/>
                <a:cs typeface="Courier New"/>
              </a:rPr>
              <a:t>- </a:t>
            </a:r>
            <a:r>
              <a:rPr sz="1300" spc="-5" dirty="0">
                <a:latin typeface="Courier New"/>
                <a:cs typeface="Courier New"/>
              </a:rPr>
              <a:t>RADIUS];  temp[lindex </a:t>
            </a:r>
            <a:r>
              <a:rPr sz="1300" dirty="0">
                <a:latin typeface="Courier New"/>
                <a:cs typeface="Courier New"/>
              </a:rPr>
              <a:t>+ </a:t>
            </a:r>
            <a:r>
              <a:rPr sz="1300" spc="-5" dirty="0">
                <a:latin typeface="Courier New"/>
                <a:cs typeface="Courier New"/>
              </a:rPr>
              <a:t>BLOCK_SIZE]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in[gindex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10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BLOCK_SIZE];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43300" y="2670140"/>
            <a:ext cx="342900" cy="358140"/>
          </a:xfrm>
          <a:custGeom>
            <a:avLst/>
            <a:gdLst/>
            <a:ahLst/>
            <a:cxnLst/>
            <a:rect l="l" t="t" r="r" b="b"/>
            <a:pathLst>
              <a:path w="342900" h="358139">
                <a:moveTo>
                  <a:pt x="342900" y="358139"/>
                </a:moveTo>
                <a:lnTo>
                  <a:pt x="0" y="35813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88690" y="251520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4610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43300" y="3373720"/>
            <a:ext cx="342900" cy="358140"/>
          </a:xfrm>
          <a:custGeom>
            <a:avLst/>
            <a:gdLst/>
            <a:ahLst/>
            <a:cxnLst/>
            <a:rect l="l" t="t" r="r" b="b"/>
            <a:pathLst>
              <a:path w="342900" h="358139">
                <a:moveTo>
                  <a:pt x="342900" y="0"/>
                </a:moveTo>
                <a:lnTo>
                  <a:pt x="0" y="0"/>
                </a:lnTo>
                <a:lnTo>
                  <a:pt x="0" y="3581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886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34669" y="2755230"/>
            <a:ext cx="88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41780" y="7161841"/>
            <a:ext cx="1250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0090" y="17582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88769" y="3461350"/>
            <a:ext cx="1113155" cy="8255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b="1" spc="-5" dirty="0">
                <a:latin typeface="Courier New"/>
                <a:cs typeface="Courier New"/>
              </a:rPr>
              <a:t>temp[]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554320"/>
            <a:ext cx="8564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790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685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37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514600" y="3886799"/>
          <a:ext cx="3200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91429" y="4694520"/>
            <a:ext cx="1231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dIdx.x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200400" y="4572599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7469" y="1575399"/>
            <a:ext cx="8227059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100"/>
              </a:spcBef>
              <a:tabLst>
                <a:tab pos="3441065" algn="l"/>
                <a:tab pos="5269865" algn="l"/>
                <a:tab pos="7098665" algn="l"/>
              </a:tabLst>
            </a:pPr>
            <a:r>
              <a:rPr sz="1800" spc="-10" dirty="0">
                <a:latin typeface="Arial"/>
                <a:cs typeface="Arial"/>
              </a:rPr>
              <a:t>blockDim.x	blockDim.x	blockDim.x	blockDim.x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in[]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769" y="3987130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temp[]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85800" y="2058000"/>
          <a:ext cx="8686800" cy="167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660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423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6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147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33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39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25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1164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85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71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5765" y="3886165"/>
            <a:ext cx="229870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04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4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04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92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16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004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004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292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292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580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868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1600" y="5217760"/>
            <a:ext cx="7086600" cy="2343150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7086600" y="0"/>
                </a:moveTo>
                <a:lnTo>
                  <a:pt x="0" y="0"/>
                </a:lnTo>
                <a:lnTo>
                  <a:pt x="0" y="2343149"/>
                </a:lnTo>
                <a:lnTo>
                  <a:pt x="7086600" y="2343149"/>
                </a:lnTo>
                <a:lnTo>
                  <a:pt x="7086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1600" y="5217760"/>
            <a:ext cx="7086600" cy="2343150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3543300" y="2343149"/>
                </a:moveTo>
                <a:lnTo>
                  <a:pt x="0" y="2343149"/>
                </a:lnTo>
                <a:lnTo>
                  <a:pt x="0" y="0"/>
                </a:lnTo>
                <a:lnTo>
                  <a:pt x="7086600" y="0"/>
                </a:lnTo>
                <a:lnTo>
                  <a:pt x="7086600" y="2343149"/>
                </a:lnTo>
                <a:lnTo>
                  <a:pt x="3543300" y="234314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00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86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172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458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744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030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316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602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41780" y="5377977"/>
            <a:ext cx="2997200" cy="134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  <a:tabLst>
                <a:tab pos="210185" algn="l"/>
                <a:tab pos="1040765" algn="l"/>
              </a:tabLst>
            </a:pPr>
            <a:r>
              <a:rPr sz="1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shared</a:t>
            </a:r>
            <a:r>
              <a:rPr sz="13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int </a:t>
            </a:r>
            <a:r>
              <a:rPr sz="1300" spc="-5" dirty="0">
                <a:latin typeface="Courier New"/>
                <a:cs typeface="Courier New"/>
              </a:rPr>
              <a:t>temp[BLKDIM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9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2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gindex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8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threadIdx.x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lindex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8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threadIdx.x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300" spc="-5" dirty="0">
                <a:latin typeface="Courier New"/>
                <a:cs typeface="Courier New"/>
              </a:rPr>
              <a:t>/* </a:t>
            </a:r>
            <a:r>
              <a:rPr sz="1300" dirty="0">
                <a:latin typeface="Courier New"/>
                <a:cs typeface="Courier New"/>
              </a:rPr>
              <a:t>…</a:t>
            </a:r>
            <a:r>
              <a:rPr sz="1300" spc="-1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*/</a:t>
            </a:r>
            <a:endParaRPr sz="1300">
              <a:latin typeface="Courier New"/>
              <a:cs typeface="Courier New"/>
            </a:endParaRPr>
          </a:p>
          <a:p>
            <a:pPr marL="12700" marR="302260">
              <a:lnSpc>
                <a:spcPct val="112799"/>
              </a:lnSpc>
            </a:pP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temp[lindex]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in[gindex];  </a:t>
            </a:r>
            <a:r>
              <a:rPr sz="1300" b="1" spc="-5" dirty="0">
                <a:latin typeface="Courier New"/>
                <a:cs typeface="Courier New"/>
              </a:rPr>
              <a:t>if </a:t>
            </a:r>
            <a:r>
              <a:rPr sz="1300" spc="-5" dirty="0">
                <a:latin typeface="Courier New"/>
                <a:cs typeface="Courier New"/>
              </a:rPr>
              <a:t>(threadIdx.x </a:t>
            </a:r>
            <a:r>
              <a:rPr sz="1300" dirty="0">
                <a:latin typeface="Courier New"/>
                <a:cs typeface="Courier New"/>
              </a:rPr>
              <a:t>&lt; </a:t>
            </a:r>
            <a:r>
              <a:rPr sz="1300" spc="-5" dirty="0">
                <a:latin typeface="Courier New"/>
                <a:cs typeface="Courier New"/>
              </a:rPr>
              <a:t>RADIUS)</a:t>
            </a:r>
            <a:r>
              <a:rPr sz="1300" spc="-9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{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12349" y="5387650"/>
            <a:ext cx="125095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dirty="0">
                <a:latin typeface="Courier New"/>
                <a:cs typeface="Courier New"/>
              </a:rPr>
              <a:t>*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dirty="0">
                <a:latin typeface="Courier New"/>
                <a:cs typeface="Courier New"/>
              </a:rPr>
              <a:t>+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dirty="0">
                <a:latin typeface="Courier New"/>
                <a:cs typeface="Courier New"/>
              </a:rPr>
              <a:t>+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10453" y="5387650"/>
            <a:ext cx="3294379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spc="-5" dirty="0">
                <a:latin typeface="Courier New"/>
                <a:cs typeface="Courier New"/>
              </a:rPr>
              <a:t>RADIUS];</a:t>
            </a:r>
            <a:endParaRPr sz="1300">
              <a:latin typeface="Courier New"/>
              <a:cs typeface="Courier New"/>
            </a:endParaRPr>
          </a:p>
          <a:p>
            <a:pPr marL="12700" marR="5080">
              <a:lnSpc>
                <a:spcPct val="112799"/>
              </a:lnSpc>
            </a:pPr>
            <a:r>
              <a:rPr sz="1300" spc="-5" dirty="0">
                <a:latin typeface="Courier New"/>
                <a:cs typeface="Courier New"/>
              </a:rPr>
              <a:t>blockIdx.x </a:t>
            </a:r>
            <a:r>
              <a:rPr sz="1300" dirty="0">
                <a:latin typeface="Courier New"/>
                <a:cs typeface="Courier New"/>
              </a:rPr>
              <a:t>* </a:t>
            </a:r>
            <a:r>
              <a:rPr sz="1300" spc="-5" dirty="0">
                <a:latin typeface="Courier New"/>
                <a:cs typeface="Courier New"/>
              </a:rPr>
              <a:t>blockDim.x </a:t>
            </a:r>
            <a:r>
              <a:rPr sz="1300" dirty="0">
                <a:latin typeface="Courier New"/>
                <a:cs typeface="Courier New"/>
              </a:rPr>
              <a:t>+ </a:t>
            </a:r>
            <a:r>
              <a:rPr sz="1300" spc="-5" dirty="0">
                <a:latin typeface="Courier New"/>
                <a:cs typeface="Courier New"/>
              </a:rPr>
              <a:t>RADIUS;  RADIUS;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98979" y="6731310"/>
            <a:ext cx="438404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spc="-5" dirty="0">
                <a:latin typeface="Courier New"/>
                <a:cs typeface="Courier New"/>
              </a:rPr>
              <a:t>temp[lindex </a:t>
            </a:r>
            <a:r>
              <a:rPr sz="1300" dirty="0">
                <a:latin typeface="Courier New"/>
                <a:cs typeface="Courier New"/>
              </a:rPr>
              <a:t>- </a:t>
            </a:r>
            <a:r>
              <a:rPr sz="1300" spc="-5" dirty="0">
                <a:latin typeface="Courier New"/>
                <a:cs typeface="Courier New"/>
              </a:rPr>
              <a:t>RADIUS]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in[gindex </a:t>
            </a:r>
            <a:r>
              <a:rPr sz="1300" dirty="0">
                <a:latin typeface="Courier New"/>
                <a:cs typeface="Courier New"/>
              </a:rPr>
              <a:t>-</a:t>
            </a:r>
            <a:r>
              <a:rPr sz="1300" spc="-10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RADIUS];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spc="-5" dirty="0">
                <a:latin typeface="Courier New"/>
                <a:cs typeface="Courier New"/>
              </a:rPr>
              <a:t>temp[lindex </a:t>
            </a:r>
            <a:r>
              <a:rPr sz="1300" dirty="0">
                <a:latin typeface="Courier New"/>
                <a:cs typeface="Courier New"/>
              </a:rPr>
              <a:t>+ </a:t>
            </a:r>
            <a:r>
              <a:rPr sz="1300" spc="-5" dirty="0">
                <a:latin typeface="Courier New"/>
                <a:cs typeface="Courier New"/>
              </a:rPr>
              <a:t>BLKDIM] </a:t>
            </a:r>
            <a:r>
              <a:rPr sz="1300" dirty="0">
                <a:latin typeface="Courier New"/>
                <a:cs typeface="Courier New"/>
              </a:rPr>
              <a:t>= </a:t>
            </a:r>
            <a:r>
              <a:rPr sz="1300" spc="-5" dirty="0">
                <a:latin typeface="Courier New"/>
                <a:cs typeface="Courier New"/>
              </a:rPr>
              <a:t>in[gindex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10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BLKDIM];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1541780" y="7178350"/>
            <a:ext cx="1250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554320"/>
            <a:ext cx="8564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790" algn="l"/>
              </a:tabLst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with	shared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3" name="object 3"/>
          <p:cNvSpPr/>
          <p:nvPr/>
        </p:nvSpPr>
        <p:spPr>
          <a:xfrm>
            <a:off x="685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37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514600" y="3886799"/>
          <a:ext cx="3200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91429" y="4694520"/>
            <a:ext cx="1231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dIdx.x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200400" y="4572599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569C1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7469" y="1575399"/>
            <a:ext cx="8227059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100"/>
              </a:spcBef>
              <a:tabLst>
                <a:tab pos="3441065" algn="l"/>
                <a:tab pos="5269865" algn="l"/>
                <a:tab pos="7098665" algn="l"/>
              </a:tabLst>
            </a:pPr>
            <a:r>
              <a:rPr sz="1800" spc="-10" dirty="0">
                <a:latin typeface="Arial"/>
                <a:cs typeface="Arial"/>
              </a:rPr>
              <a:t>blockDim.x	blockDim.x	blockDim.x	blockDim.x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in[]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769" y="3987130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temp[]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85800" y="2058000"/>
          <a:ext cx="8686800" cy="167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D21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569C1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44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D21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569C1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660"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42364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61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147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3365" y="2057365"/>
            <a:ext cx="229869" cy="45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004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04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004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200" y="2789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3155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3521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16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4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04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92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8000" y="18294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828800" y="228600"/>
                </a:moveTo>
                <a:lnTo>
                  <a:pt x="1815703" y="186630"/>
                </a:lnTo>
                <a:lnTo>
                  <a:pt x="1781175" y="150018"/>
                </a:lnTo>
                <a:lnTo>
                  <a:pt x="1732359" y="124122"/>
                </a:lnTo>
                <a:lnTo>
                  <a:pt x="1676400" y="114300"/>
                </a:lnTo>
                <a:lnTo>
                  <a:pt x="1066800" y="114300"/>
                </a:lnTo>
                <a:lnTo>
                  <a:pt x="1010840" y="104477"/>
                </a:lnTo>
                <a:lnTo>
                  <a:pt x="962025" y="78581"/>
                </a:lnTo>
                <a:lnTo>
                  <a:pt x="927496" y="41969"/>
                </a:lnTo>
                <a:lnTo>
                  <a:pt x="914400" y="0"/>
                </a:lnTo>
                <a:lnTo>
                  <a:pt x="901303" y="41969"/>
                </a:lnTo>
                <a:lnTo>
                  <a:pt x="866775" y="78581"/>
                </a:lnTo>
                <a:lnTo>
                  <a:pt x="817959" y="104477"/>
                </a:lnTo>
                <a:lnTo>
                  <a:pt x="762000" y="114300"/>
                </a:lnTo>
                <a:lnTo>
                  <a:pt x="152400" y="114300"/>
                </a:lnTo>
                <a:lnTo>
                  <a:pt x="96440" y="124122"/>
                </a:lnTo>
                <a:lnTo>
                  <a:pt x="47625" y="150018"/>
                </a:lnTo>
                <a:lnTo>
                  <a:pt x="13096" y="186630"/>
                </a:ln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86800" y="1829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5217760"/>
            <a:ext cx="7086600" cy="2343150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7086600" y="0"/>
                </a:moveTo>
                <a:lnTo>
                  <a:pt x="0" y="0"/>
                </a:lnTo>
                <a:lnTo>
                  <a:pt x="0" y="2343149"/>
                </a:lnTo>
                <a:lnTo>
                  <a:pt x="7086600" y="2343149"/>
                </a:lnTo>
                <a:lnTo>
                  <a:pt x="7086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1600" y="5217760"/>
            <a:ext cx="7086600" cy="2343150"/>
          </a:xfrm>
          <a:custGeom>
            <a:avLst/>
            <a:gdLst/>
            <a:ahLst/>
            <a:cxnLst/>
            <a:rect l="l" t="t" r="r" b="b"/>
            <a:pathLst>
              <a:path w="7086600" h="2343150">
                <a:moveTo>
                  <a:pt x="3543300" y="2343149"/>
                </a:moveTo>
                <a:lnTo>
                  <a:pt x="0" y="2343149"/>
                </a:lnTo>
                <a:lnTo>
                  <a:pt x="0" y="0"/>
                </a:lnTo>
                <a:lnTo>
                  <a:pt x="7086600" y="0"/>
                </a:lnTo>
                <a:lnTo>
                  <a:pt x="7086600" y="2343149"/>
                </a:lnTo>
                <a:lnTo>
                  <a:pt x="3543300" y="234314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2889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31489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74289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888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174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46090" y="37242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41780" y="5377977"/>
            <a:ext cx="2997200" cy="134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  <a:tabLst>
                <a:tab pos="210185" algn="l"/>
                <a:tab pos="1040765" algn="l"/>
              </a:tabLst>
            </a:pPr>
            <a:r>
              <a:rPr sz="1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shared</a:t>
            </a:r>
            <a:r>
              <a:rPr sz="13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300" b="1" spc="-5" dirty="0">
                <a:latin typeface="Courier New"/>
                <a:cs typeface="Courier New"/>
              </a:rPr>
              <a:t>int </a:t>
            </a:r>
            <a:r>
              <a:rPr sz="1300" spc="-5" dirty="0">
                <a:latin typeface="Courier New"/>
                <a:cs typeface="Courier New"/>
              </a:rPr>
              <a:t>temp[BLKDIM </a:t>
            </a:r>
            <a:r>
              <a:rPr sz="1300" dirty="0">
                <a:latin typeface="Courier New"/>
                <a:cs typeface="Courier New"/>
              </a:rPr>
              <a:t>+</a:t>
            </a:r>
            <a:r>
              <a:rPr sz="1300" spc="-9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2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gindex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8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threadIdx.x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const int </a:t>
            </a:r>
            <a:r>
              <a:rPr sz="1300" spc="-5" dirty="0">
                <a:latin typeface="Courier New"/>
                <a:cs typeface="Courier New"/>
              </a:rPr>
              <a:t>lindex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8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threadIdx.x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300" spc="-5" dirty="0">
                <a:latin typeface="Courier New"/>
                <a:cs typeface="Courier New"/>
              </a:rPr>
              <a:t>/* </a:t>
            </a:r>
            <a:r>
              <a:rPr sz="1300" dirty="0">
                <a:latin typeface="Courier New"/>
                <a:cs typeface="Courier New"/>
              </a:rPr>
              <a:t>…</a:t>
            </a:r>
            <a:r>
              <a:rPr sz="1300" spc="-15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*/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spc="-5" dirty="0">
                <a:latin typeface="Courier New"/>
                <a:cs typeface="Courier New"/>
              </a:rPr>
              <a:t>temp[lindex] </a:t>
            </a:r>
            <a:r>
              <a:rPr sz="1300" dirty="0">
                <a:latin typeface="Courier New"/>
                <a:cs typeface="Courier New"/>
              </a:rPr>
              <a:t>=</a:t>
            </a:r>
            <a:r>
              <a:rPr sz="1300" spc="-40" dirty="0">
                <a:latin typeface="Courier New"/>
                <a:cs typeface="Courier New"/>
              </a:rPr>
              <a:t> </a:t>
            </a:r>
            <a:r>
              <a:rPr sz="1300" spc="-5" dirty="0">
                <a:latin typeface="Courier New"/>
                <a:cs typeface="Courier New"/>
              </a:rPr>
              <a:t>in[gindex];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latin typeface="Courier New"/>
                <a:cs typeface="Courier New"/>
              </a:rPr>
              <a:t>if </a:t>
            </a:r>
            <a:r>
              <a:rPr sz="1300" spc="-5" dirty="0">
                <a:latin typeface="Courier New"/>
                <a:cs typeface="Courier New"/>
              </a:rPr>
              <a:t>(threadIdx.x </a:t>
            </a:r>
            <a:r>
              <a:rPr sz="1300" dirty="0">
                <a:latin typeface="Courier New"/>
                <a:cs typeface="Courier New"/>
              </a:rPr>
              <a:t>&lt; </a:t>
            </a:r>
            <a:r>
              <a:rPr sz="1300" spc="-5" dirty="0">
                <a:latin typeface="Courier New"/>
                <a:cs typeface="Courier New"/>
              </a:rPr>
              <a:t>RADIUS)</a:t>
            </a:r>
            <a:r>
              <a:rPr sz="1300" spc="-6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{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12349" y="5387650"/>
            <a:ext cx="125095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dirty="0">
                <a:latin typeface="Courier New"/>
                <a:cs typeface="Courier New"/>
              </a:rPr>
              <a:t>*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dirty="0">
                <a:latin typeface="Courier New"/>
                <a:cs typeface="Courier New"/>
              </a:rPr>
              <a:t>+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dirty="0">
                <a:latin typeface="Courier New"/>
                <a:cs typeface="Courier New"/>
              </a:rPr>
              <a:t>+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10453" y="5387650"/>
            <a:ext cx="3294379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spc="-5" dirty="0">
                <a:latin typeface="Courier New"/>
                <a:cs typeface="Courier New"/>
              </a:rPr>
              <a:t>RADIUS];</a:t>
            </a:r>
            <a:endParaRPr sz="1300">
              <a:latin typeface="Courier New"/>
              <a:cs typeface="Courier New"/>
            </a:endParaRPr>
          </a:p>
          <a:p>
            <a:pPr marL="12700" marR="5080">
              <a:lnSpc>
                <a:spcPct val="112799"/>
              </a:lnSpc>
            </a:pPr>
            <a:r>
              <a:rPr sz="1300" spc="-5" dirty="0">
                <a:latin typeface="Courier New"/>
                <a:cs typeface="Courier New"/>
              </a:rPr>
              <a:t>blockIdx.x </a:t>
            </a:r>
            <a:r>
              <a:rPr sz="1300" dirty="0">
                <a:latin typeface="Courier New"/>
                <a:cs typeface="Courier New"/>
              </a:rPr>
              <a:t>* </a:t>
            </a:r>
            <a:r>
              <a:rPr sz="1300" spc="-5" dirty="0">
                <a:latin typeface="Courier New"/>
                <a:cs typeface="Courier New"/>
              </a:rPr>
              <a:t>blockDim.x </a:t>
            </a:r>
            <a:r>
              <a:rPr sz="1300" dirty="0">
                <a:latin typeface="Courier New"/>
                <a:cs typeface="Courier New"/>
              </a:rPr>
              <a:t>+ </a:t>
            </a:r>
            <a:r>
              <a:rPr sz="1300" spc="-5" dirty="0">
                <a:latin typeface="Courier New"/>
                <a:cs typeface="Courier New"/>
              </a:rPr>
              <a:t>RADIUS;  RADIUS;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98979" y="6731310"/>
            <a:ext cx="438404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-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RADIUS]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in[gindex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-</a:t>
            </a:r>
            <a:r>
              <a:rPr sz="1300" b="1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RADIUS];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temp[lindex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+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BLKDIM]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=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in[gindex </a:t>
            </a:r>
            <a:r>
              <a:rPr sz="1300" b="1" dirty="0">
                <a:solidFill>
                  <a:srgbClr val="0000FF"/>
                </a:solidFill>
                <a:latin typeface="Courier New"/>
                <a:cs typeface="Courier New"/>
              </a:rPr>
              <a:t>+</a:t>
            </a:r>
            <a:r>
              <a:rPr sz="1300" b="1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300" b="1" spc="-5" dirty="0">
                <a:solidFill>
                  <a:srgbClr val="0000FF"/>
                </a:solidFill>
                <a:latin typeface="Courier New"/>
                <a:cs typeface="Courier New"/>
              </a:rPr>
              <a:t>BLKDIM];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1541780" y="7178350"/>
            <a:ext cx="12509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</a:pPr>
            <a:r>
              <a:rPr sz="1300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820" y="79340"/>
            <a:ext cx="5334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Hello, world:</a:t>
            </a:r>
            <a:r>
              <a:rPr spc="-55" dirty="0"/>
              <a:t> </a:t>
            </a:r>
            <a:r>
              <a:rPr spc="-10" dirty="0"/>
              <a:t>OpenCL</a:t>
            </a:r>
          </a:p>
        </p:txBody>
      </p:sp>
      <p:sp>
        <p:nvSpPr>
          <p:cNvPr id="3" name="object 3"/>
          <p:cNvSpPr/>
          <p:nvPr/>
        </p:nvSpPr>
        <p:spPr>
          <a:xfrm>
            <a:off x="652780" y="915000"/>
            <a:ext cx="4147820" cy="6022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7984" y="915000"/>
            <a:ext cx="4073175" cy="599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1009" y="6875419"/>
            <a:ext cx="72199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ts val="163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08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1111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4919" y="554320"/>
            <a:ext cx="7551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0635" algn="l"/>
              </a:tabLst>
            </a:pPr>
            <a:r>
              <a:rPr spc="-5" dirty="0"/>
              <a:t>Stencil</a:t>
            </a:r>
            <a:r>
              <a:rPr spc="10" dirty="0"/>
              <a:t> </a:t>
            </a:r>
            <a:r>
              <a:rPr spc="-5" dirty="0"/>
              <a:t>kernel</a:t>
            </a:r>
            <a:r>
              <a:rPr spc="15" dirty="0"/>
              <a:t> </a:t>
            </a:r>
            <a:r>
              <a:rPr spc="5" dirty="0"/>
              <a:t>(</a:t>
            </a:r>
            <a:r>
              <a:rPr u="heavy" spc="5" dirty="0">
                <a:uFill>
                  <a:solidFill>
                    <a:srgbClr val="FF0000"/>
                  </a:solidFill>
                </a:uFill>
              </a:rPr>
              <a:t>does	</a:t>
            </a:r>
            <a:r>
              <a:rPr u="heavy" spc="-5" dirty="0">
                <a:uFill>
                  <a:solidFill>
                    <a:srgbClr val="FF0000"/>
                  </a:solidFill>
                </a:uFill>
              </a:rPr>
              <a:t>not</a:t>
            </a:r>
            <a:r>
              <a:rPr u="heavy" spc="-75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0000"/>
                  </a:solidFill>
                </a:uFill>
              </a:rPr>
              <a:t>work!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8035" y="1363035"/>
          <a:ext cx="9400540" cy="572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R="723900" algn="ctr">
                        <a:lnSpc>
                          <a:spcPct val="100000"/>
                        </a:lnSpc>
                        <a:spcBef>
                          <a:spcPts val="1140"/>
                        </a:spcBef>
                        <a:tabLst>
                          <a:tab pos="273685" algn="l"/>
                          <a:tab pos="1424940" algn="l"/>
                        </a:tabLst>
                      </a:pP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global</a:t>
                      </a: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void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stencil_1d(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*in, 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*out)</a:t>
                      </a:r>
                      <a:r>
                        <a:rPr sz="18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{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R="632460" algn="ctr">
                        <a:lnSpc>
                          <a:spcPts val="1820"/>
                        </a:lnSpc>
                        <a:spcBef>
                          <a:spcPts val="180"/>
                        </a:spcBef>
                        <a:tabLst>
                          <a:tab pos="273685" algn="l"/>
                          <a:tab pos="1424940" algn="l"/>
                        </a:tabLst>
                      </a:pPr>
                      <a:r>
                        <a:rPr sz="18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shared</a:t>
                      </a: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temp[BLKDIM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+ 2 *</a:t>
                      </a:r>
                      <a:r>
                        <a:rPr sz="180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RADIUS];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200" b="1" spc="-15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Wrong!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0310">
                <a:tc gridSpan="2"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gindex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lindex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result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0,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offset;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/* Read input elements into shared memory</a:t>
                      </a:r>
                      <a:r>
                        <a:rPr sz="1800" b="1" i="1" spc="-2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temp[lindex]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in[gindex];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if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(threadIdx.x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&lt;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RADIUS)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{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1097280" marR="1136015">
                        <a:lnSpc>
                          <a:spcPct val="10830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temp[lindex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-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RADIUS]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in[gindex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-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RADIUS];  temp[lindex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blockDim.x]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in[gindex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blockDim.x];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/* Apply the stencil</a:t>
                      </a:r>
                      <a:r>
                        <a:rPr sz="1800" b="1" i="1" spc="-1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1097280" marR="1318895" indent="-457200">
                        <a:lnSpc>
                          <a:spcPct val="108300"/>
                        </a:lnSpc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for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(offset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-RADIUS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;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offset &lt;= RADIUS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;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offset++)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result += temp[lindex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offset];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/* Store the result</a:t>
                      </a:r>
                      <a:r>
                        <a:rPr sz="1800" b="1" i="1" spc="-1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i="1" spc="-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out[gindex]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result;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3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200" y="4801199"/>
            <a:ext cx="6858000" cy="2286000"/>
          </a:xfrm>
          <a:custGeom>
            <a:avLst/>
            <a:gdLst/>
            <a:ahLst/>
            <a:cxnLst/>
            <a:rect l="l" t="t" r="r" b="b"/>
            <a:pathLst>
              <a:path w="6858000" h="2286000">
                <a:moveTo>
                  <a:pt x="6477000" y="0"/>
                </a:moveTo>
                <a:lnTo>
                  <a:pt x="381000" y="0"/>
                </a:lnTo>
                <a:lnTo>
                  <a:pt x="337125" y="3294"/>
                </a:lnTo>
                <a:lnTo>
                  <a:pt x="293770" y="12832"/>
                </a:lnTo>
                <a:lnTo>
                  <a:pt x="251456" y="28093"/>
                </a:lnTo>
                <a:lnTo>
                  <a:pt x="210703" y="48557"/>
                </a:lnTo>
                <a:lnTo>
                  <a:pt x="172030" y="73702"/>
                </a:lnTo>
                <a:lnTo>
                  <a:pt x="135959" y="103010"/>
                </a:lnTo>
                <a:lnTo>
                  <a:pt x="103010" y="135959"/>
                </a:lnTo>
                <a:lnTo>
                  <a:pt x="73702" y="172030"/>
                </a:lnTo>
                <a:lnTo>
                  <a:pt x="48557" y="210703"/>
                </a:lnTo>
                <a:lnTo>
                  <a:pt x="28093" y="251456"/>
                </a:lnTo>
                <a:lnTo>
                  <a:pt x="12832" y="293770"/>
                </a:lnTo>
                <a:lnTo>
                  <a:pt x="3294" y="337125"/>
                </a:lnTo>
                <a:lnTo>
                  <a:pt x="0" y="381000"/>
                </a:lnTo>
                <a:lnTo>
                  <a:pt x="0" y="1905000"/>
                </a:lnTo>
                <a:lnTo>
                  <a:pt x="3294" y="1948874"/>
                </a:lnTo>
                <a:lnTo>
                  <a:pt x="12832" y="1992229"/>
                </a:lnTo>
                <a:lnTo>
                  <a:pt x="28093" y="2034543"/>
                </a:lnTo>
                <a:lnTo>
                  <a:pt x="48557" y="2075296"/>
                </a:lnTo>
                <a:lnTo>
                  <a:pt x="73702" y="2113969"/>
                </a:lnTo>
                <a:lnTo>
                  <a:pt x="103010" y="2150040"/>
                </a:lnTo>
                <a:lnTo>
                  <a:pt x="135959" y="2182989"/>
                </a:lnTo>
                <a:lnTo>
                  <a:pt x="172030" y="2212297"/>
                </a:lnTo>
                <a:lnTo>
                  <a:pt x="210703" y="2237442"/>
                </a:lnTo>
                <a:lnTo>
                  <a:pt x="251456" y="2257906"/>
                </a:lnTo>
                <a:lnTo>
                  <a:pt x="293770" y="2273167"/>
                </a:lnTo>
                <a:lnTo>
                  <a:pt x="337125" y="2282705"/>
                </a:lnTo>
                <a:lnTo>
                  <a:pt x="381000" y="2286000"/>
                </a:lnTo>
                <a:lnTo>
                  <a:pt x="6477000" y="2286000"/>
                </a:lnTo>
                <a:lnTo>
                  <a:pt x="6520874" y="2282705"/>
                </a:lnTo>
                <a:lnTo>
                  <a:pt x="6564229" y="2273167"/>
                </a:lnTo>
                <a:lnTo>
                  <a:pt x="6606543" y="2257906"/>
                </a:lnTo>
                <a:lnTo>
                  <a:pt x="6647296" y="2237442"/>
                </a:lnTo>
                <a:lnTo>
                  <a:pt x="6685969" y="2212297"/>
                </a:lnTo>
                <a:lnTo>
                  <a:pt x="6722040" y="2182989"/>
                </a:lnTo>
                <a:lnTo>
                  <a:pt x="6754989" y="2150040"/>
                </a:lnTo>
                <a:lnTo>
                  <a:pt x="6784297" y="2113969"/>
                </a:lnTo>
                <a:lnTo>
                  <a:pt x="6809442" y="2075296"/>
                </a:lnTo>
                <a:lnTo>
                  <a:pt x="6829906" y="2034543"/>
                </a:lnTo>
                <a:lnTo>
                  <a:pt x="6845167" y="1992229"/>
                </a:lnTo>
                <a:lnTo>
                  <a:pt x="6854705" y="1948874"/>
                </a:lnTo>
                <a:lnTo>
                  <a:pt x="6858000" y="1905000"/>
                </a:lnTo>
                <a:lnTo>
                  <a:pt x="6858000" y="381000"/>
                </a:lnTo>
                <a:lnTo>
                  <a:pt x="6854705" y="337125"/>
                </a:lnTo>
                <a:lnTo>
                  <a:pt x="6845167" y="293770"/>
                </a:lnTo>
                <a:lnTo>
                  <a:pt x="6829906" y="251456"/>
                </a:lnTo>
                <a:lnTo>
                  <a:pt x="6809442" y="210703"/>
                </a:lnTo>
                <a:lnTo>
                  <a:pt x="6784297" y="172030"/>
                </a:lnTo>
                <a:lnTo>
                  <a:pt x="6754989" y="135959"/>
                </a:lnTo>
                <a:lnTo>
                  <a:pt x="6722040" y="103010"/>
                </a:lnTo>
                <a:lnTo>
                  <a:pt x="6685969" y="73702"/>
                </a:lnTo>
                <a:lnTo>
                  <a:pt x="6647296" y="48557"/>
                </a:lnTo>
                <a:lnTo>
                  <a:pt x="6606543" y="28093"/>
                </a:lnTo>
                <a:lnTo>
                  <a:pt x="6564229" y="12832"/>
                </a:lnTo>
                <a:lnTo>
                  <a:pt x="6520874" y="3294"/>
                </a:lnTo>
                <a:lnTo>
                  <a:pt x="64770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4801199"/>
            <a:ext cx="6858000" cy="2286000"/>
          </a:xfrm>
          <a:custGeom>
            <a:avLst/>
            <a:gdLst/>
            <a:ahLst/>
            <a:cxnLst/>
            <a:rect l="l" t="t" r="r" b="b"/>
            <a:pathLst>
              <a:path w="6858000" h="2286000">
                <a:moveTo>
                  <a:pt x="381000" y="0"/>
                </a:moveTo>
                <a:lnTo>
                  <a:pt x="337125" y="3294"/>
                </a:lnTo>
                <a:lnTo>
                  <a:pt x="293770" y="12832"/>
                </a:lnTo>
                <a:lnTo>
                  <a:pt x="251456" y="28093"/>
                </a:lnTo>
                <a:lnTo>
                  <a:pt x="210703" y="48557"/>
                </a:lnTo>
                <a:lnTo>
                  <a:pt x="172030" y="73702"/>
                </a:lnTo>
                <a:lnTo>
                  <a:pt x="135959" y="103010"/>
                </a:lnTo>
                <a:lnTo>
                  <a:pt x="103010" y="135959"/>
                </a:lnTo>
                <a:lnTo>
                  <a:pt x="73702" y="172030"/>
                </a:lnTo>
                <a:lnTo>
                  <a:pt x="48557" y="210703"/>
                </a:lnTo>
                <a:lnTo>
                  <a:pt x="28093" y="251456"/>
                </a:lnTo>
                <a:lnTo>
                  <a:pt x="12832" y="293770"/>
                </a:lnTo>
                <a:lnTo>
                  <a:pt x="3294" y="337125"/>
                </a:lnTo>
                <a:lnTo>
                  <a:pt x="0" y="381000"/>
                </a:lnTo>
                <a:lnTo>
                  <a:pt x="0" y="1905000"/>
                </a:lnTo>
                <a:lnTo>
                  <a:pt x="3294" y="1948874"/>
                </a:lnTo>
                <a:lnTo>
                  <a:pt x="12832" y="1992229"/>
                </a:lnTo>
                <a:lnTo>
                  <a:pt x="28093" y="2034543"/>
                </a:lnTo>
                <a:lnTo>
                  <a:pt x="48557" y="2075296"/>
                </a:lnTo>
                <a:lnTo>
                  <a:pt x="73702" y="2113969"/>
                </a:lnTo>
                <a:lnTo>
                  <a:pt x="103010" y="2150040"/>
                </a:lnTo>
                <a:lnTo>
                  <a:pt x="135959" y="2182989"/>
                </a:lnTo>
                <a:lnTo>
                  <a:pt x="172030" y="2212297"/>
                </a:lnTo>
                <a:lnTo>
                  <a:pt x="210703" y="2237442"/>
                </a:lnTo>
                <a:lnTo>
                  <a:pt x="251456" y="2257906"/>
                </a:lnTo>
                <a:lnTo>
                  <a:pt x="293770" y="2273167"/>
                </a:lnTo>
                <a:lnTo>
                  <a:pt x="337125" y="2282705"/>
                </a:lnTo>
                <a:lnTo>
                  <a:pt x="381000" y="2286000"/>
                </a:lnTo>
                <a:lnTo>
                  <a:pt x="6477000" y="2286000"/>
                </a:lnTo>
                <a:lnTo>
                  <a:pt x="6520874" y="2282705"/>
                </a:lnTo>
                <a:lnTo>
                  <a:pt x="6564229" y="2273167"/>
                </a:lnTo>
                <a:lnTo>
                  <a:pt x="6606543" y="2257906"/>
                </a:lnTo>
                <a:lnTo>
                  <a:pt x="6647296" y="2237442"/>
                </a:lnTo>
                <a:lnTo>
                  <a:pt x="6685969" y="2212297"/>
                </a:lnTo>
                <a:lnTo>
                  <a:pt x="6722040" y="2182989"/>
                </a:lnTo>
                <a:lnTo>
                  <a:pt x="6754989" y="2150040"/>
                </a:lnTo>
                <a:lnTo>
                  <a:pt x="6784297" y="2113969"/>
                </a:lnTo>
                <a:lnTo>
                  <a:pt x="6809442" y="2075296"/>
                </a:lnTo>
                <a:lnTo>
                  <a:pt x="6829906" y="2034543"/>
                </a:lnTo>
                <a:lnTo>
                  <a:pt x="6845167" y="1992229"/>
                </a:lnTo>
                <a:lnTo>
                  <a:pt x="6854705" y="1948874"/>
                </a:lnTo>
                <a:lnTo>
                  <a:pt x="6858000" y="1905000"/>
                </a:lnTo>
                <a:lnTo>
                  <a:pt x="6858000" y="381000"/>
                </a:lnTo>
                <a:lnTo>
                  <a:pt x="6854705" y="337125"/>
                </a:lnTo>
                <a:lnTo>
                  <a:pt x="6845167" y="293770"/>
                </a:lnTo>
                <a:lnTo>
                  <a:pt x="6829906" y="251456"/>
                </a:lnTo>
                <a:lnTo>
                  <a:pt x="6809442" y="210703"/>
                </a:lnTo>
                <a:lnTo>
                  <a:pt x="6784297" y="172030"/>
                </a:lnTo>
                <a:lnTo>
                  <a:pt x="6754989" y="135959"/>
                </a:lnTo>
                <a:lnTo>
                  <a:pt x="6722040" y="103010"/>
                </a:lnTo>
                <a:lnTo>
                  <a:pt x="6685969" y="73702"/>
                </a:lnTo>
                <a:lnTo>
                  <a:pt x="6647296" y="48557"/>
                </a:lnTo>
                <a:lnTo>
                  <a:pt x="6606543" y="28093"/>
                </a:lnTo>
                <a:lnTo>
                  <a:pt x="6564229" y="12832"/>
                </a:lnTo>
                <a:lnTo>
                  <a:pt x="6520874" y="3294"/>
                </a:lnTo>
                <a:lnTo>
                  <a:pt x="6477000" y="0"/>
                </a:lnTo>
                <a:lnTo>
                  <a:pt x="38100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4801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8200" y="7087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71009" y="6640159"/>
            <a:ext cx="154559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225" algn="ctr">
              <a:lnSpc>
                <a:spcPts val="193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45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56940" y="554320"/>
            <a:ext cx="3158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7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2336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1661760"/>
            <a:ext cx="8571865" cy="185928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ct val="107300"/>
              </a:lnSpc>
              <a:spcBef>
                <a:spcPts val="334"/>
              </a:spcBef>
            </a:pPr>
            <a:r>
              <a:rPr sz="2800" spc="-5" dirty="0">
                <a:latin typeface="Arial"/>
                <a:cs typeface="Arial"/>
              </a:rPr>
              <a:t>All threads are not necessarily fully synchronized  Suppose that thread </a:t>
            </a:r>
            <a:r>
              <a:rPr sz="2800" dirty="0">
                <a:latin typeface="Arial"/>
                <a:cs typeface="Arial"/>
              </a:rPr>
              <a:t>(</a:t>
            </a:r>
            <a:r>
              <a:rPr sz="2800" b="1" dirty="0">
                <a:latin typeface="Courier New"/>
                <a:cs typeface="Courier New"/>
              </a:rPr>
              <a:t>blockDim.x</a:t>
            </a:r>
            <a:r>
              <a:rPr sz="2800" b="1" spc="-910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1) reads the halo  before thread </a:t>
            </a:r>
            <a:r>
              <a:rPr sz="2800" dirty="0">
                <a:latin typeface="Arial"/>
                <a:cs typeface="Arial"/>
              </a:rPr>
              <a:t>0 </a:t>
            </a:r>
            <a:r>
              <a:rPr sz="2800" spc="-5" dirty="0">
                <a:latin typeface="Arial"/>
                <a:cs typeface="Arial"/>
              </a:rPr>
              <a:t>has fetched</a:t>
            </a:r>
            <a:r>
              <a:rPr sz="2800" dirty="0">
                <a:latin typeface="Arial"/>
                <a:cs typeface="Arial"/>
              </a:rPr>
              <a:t> it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09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Data race!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890" y="3880449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in[]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190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476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762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048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60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60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34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80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20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06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92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0044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78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764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50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336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22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908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94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480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4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766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052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60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33820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62419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91019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19619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48219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76819" y="5015830"/>
            <a:ext cx="162560" cy="242570"/>
          </a:xfrm>
          <a:custGeom>
            <a:avLst/>
            <a:gdLst/>
            <a:ahLst/>
            <a:cxnLst/>
            <a:rect l="l" t="t" r="r" b="b"/>
            <a:pathLst>
              <a:path w="162559" h="242570">
                <a:moveTo>
                  <a:pt x="162559" y="0"/>
                </a:moveTo>
                <a:lnTo>
                  <a:pt x="0" y="0"/>
                </a:lnTo>
                <a:lnTo>
                  <a:pt x="81279" y="242570"/>
                </a:lnTo>
                <a:lnTo>
                  <a:pt x="162559" y="0"/>
                </a:lnTo>
                <a:close/>
              </a:path>
            </a:pathLst>
          </a:custGeom>
          <a:solidFill>
            <a:srgbClr val="FFD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0" y="57155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6000" y="5944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4800" y="57155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14800" y="5944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43600" y="57155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0"/>
                </a:moveTo>
                <a:lnTo>
                  <a:pt x="13096" y="41969"/>
                </a:lnTo>
                <a:lnTo>
                  <a:pt x="47625" y="78581"/>
                </a:lnTo>
                <a:lnTo>
                  <a:pt x="96440" y="104477"/>
                </a:lnTo>
                <a:lnTo>
                  <a:pt x="152400" y="114300"/>
                </a:lnTo>
                <a:lnTo>
                  <a:pt x="762000" y="114300"/>
                </a:lnTo>
                <a:lnTo>
                  <a:pt x="817959" y="124122"/>
                </a:lnTo>
                <a:lnTo>
                  <a:pt x="866775" y="150018"/>
                </a:lnTo>
                <a:lnTo>
                  <a:pt x="901303" y="186630"/>
                </a:lnTo>
                <a:lnTo>
                  <a:pt x="914400" y="228599"/>
                </a:lnTo>
                <a:lnTo>
                  <a:pt x="927496" y="186630"/>
                </a:lnTo>
                <a:lnTo>
                  <a:pt x="962025" y="150018"/>
                </a:lnTo>
                <a:lnTo>
                  <a:pt x="1010840" y="124122"/>
                </a:lnTo>
                <a:lnTo>
                  <a:pt x="1066800" y="114300"/>
                </a:lnTo>
                <a:lnTo>
                  <a:pt x="1676400" y="114300"/>
                </a:lnTo>
                <a:lnTo>
                  <a:pt x="1732359" y="104477"/>
                </a:lnTo>
                <a:lnTo>
                  <a:pt x="1781175" y="78581"/>
                </a:lnTo>
                <a:lnTo>
                  <a:pt x="1815703" y="41969"/>
                </a:lnTo>
                <a:lnTo>
                  <a:pt x="18288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43600" y="59441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937510" y="5931499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66309" y="5955630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95109" y="5955630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arp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58000" y="6858599"/>
            <a:ext cx="2971800" cy="676910"/>
          </a:xfrm>
          <a:custGeom>
            <a:avLst/>
            <a:gdLst/>
            <a:ahLst/>
            <a:cxnLst/>
            <a:rect l="l" t="t" r="r" b="b"/>
            <a:pathLst>
              <a:path w="2971800" h="676909">
                <a:moveTo>
                  <a:pt x="2971800" y="0"/>
                </a:moveTo>
                <a:lnTo>
                  <a:pt x="0" y="0"/>
                </a:lnTo>
                <a:lnTo>
                  <a:pt x="0" y="676910"/>
                </a:lnTo>
                <a:lnTo>
                  <a:pt x="2971800" y="676910"/>
                </a:lnTo>
                <a:lnTo>
                  <a:pt x="2971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58000" y="6858599"/>
            <a:ext cx="2971800" cy="676910"/>
          </a:xfrm>
          <a:custGeom>
            <a:avLst/>
            <a:gdLst/>
            <a:ahLst/>
            <a:cxnLst/>
            <a:rect l="l" t="t" r="r" b="b"/>
            <a:pathLst>
              <a:path w="2971800" h="676909">
                <a:moveTo>
                  <a:pt x="1485900" y="676910"/>
                </a:moveTo>
                <a:lnTo>
                  <a:pt x="0" y="676910"/>
                </a:lnTo>
                <a:lnTo>
                  <a:pt x="0" y="0"/>
                </a:lnTo>
                <a:lnTo>
                  <a:pt x="2971800" y="0"/>
                </a:lnTo>
                <a:lnTo>
                  <a:pt x="2971800" y="676910"/>
                </a:lnTo>
                <a:lnTo>
                  <a:pt x="1485900" y="67691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953250" y="6906859"/>
            <a:ext cx="278066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52120" marR="5080" indent="-439420">
              <a:lnSpc>
                <a:spcPts val="2020"/>
              </a:lnSpc>
              <a:spcBef>
                <a:spcPts val="284"/>
              </a:spcBef>
            </a:pPr>
            <a:r>
              <a:rPr sz="1800" i="1" spc="-10" dirty="0">
                <a:latin typeface="Arial"/>
                <a:cs typeface="Arial"/>
              </a:rPr>
              <a:t>Note: </a:t>
            </a:r>
            <a:r>
              <a:rPr sz="1800" i="1" spc="-5" dirty="0">
                <a:latin typeface="Arial"/>
                <a:cs typeface="Arial"/>
              </a:rPr>
              <a:t>CUDA warps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actually  </a:t>
            </a:r>
            <a:r>
              <a:rPr sz="1800" i="1" spc="-5" dirty="0">
                <a:latin typeface="Arial"/>
                <a:cs typeface="Arial"/>
              </a:rPr>
              <a:t>contain 32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threads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4369" y="5252049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temp[]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914400" y="3886799"/>
          <a:ext cx="8229600" cy="1139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5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989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4485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004485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4485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410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410D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  <a:lnR w="38100">
                      <a:solidFill>
                        <a:srgbClr val="FFD21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21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18288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2400" y="525839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828800" y="5258399"/>
          <a:ext cx="6400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4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41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2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4970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3119" y="530190"/>
            <a:ext cx="8413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1775" algn="l"/>
              </a:tabLst>
            </a:pPr>
            <a:r>
              <a:rPr spc="-5" dirty="0"/>
              <a:t>The solution:	</a:t>
            </a:r>
            <a:r>
              <a:rPr b="1" spc="-5" dirty="0">
                <a:latin typeface="Courier New"/>
                <a:cs typeface="Courier New"/>
              </a:rPr>
              <a:t>syncthreads()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7336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645673"/>
            <a:ext cx="8649970" cy="22009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5" dirty="0">
                <a:latin typeface="Arial"/>
                <a:cs typeface="Arial"/>
              </a:rPr>
              <a:t>Synchronizes all threads within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</a:t>
            </a:r>
            <a:endParaRPr sz="2800">
              <a:latin typeface="Arial"/>
              <a:cs typeface="Arial"/>
            </a:endParaRPr>
          </a:p>
          <a:p>
            <a:pPr marL="444500" indent="-288290">
              <a:lnSpc>
                <a:spcPct val="100000"/>
              </a:lnSpc>
              <a:spcBef>
                <a:spcPts val="52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prevent </a:t>
            </a:r>
            <a:r>
              <a:rPr sz="2400" spc="-35" dirty="0">
                <a:latin typeface="Arial"/>
                <a:cs typeface="Arial"/>
              </a:rPr>
              <a:t>RAW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35" dirty="0">
                <a:latin typeface="Arial"/>
                <a:cs typeface="Arial"/>
              </a:rPr>
              <a:t>WAR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65" dirty="0">
                <a:latin typeface="Arial"/>
                <a:cs typeface="Arial"/>
              </a:rPr>
              <a:t>WAW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hazards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spc="-5" dirty="0">
                <a:latin typeface="Arial"/>
                <a:cs typeface="Arial"/>
              </a:rPr>
              <a:t>All threads must reach the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barrier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ts val="2680"/>
              </a:lnSpc>
              <a:spcBef>
                <a:spcPts val="765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conditional code, the condition must be uniform across the  block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08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1111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900" y="344770"/>
            <a:ext cx="6079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Stencil kernel </a:t>
            </a:r>
            <a:r>
              <a:rPr spc="-10" dirty="0"/>
              <a:t>that</a:t>
            </a:r>
            <a:r>
              <a:rPr spc="-50" dirty="0"/>
              <a:t> </a:t>
            </a:r>
            <a:r>
              <a:rPr spc="-5" dirty="0"/>
              <a:t>works</a:t>
            </a:r>
          </a:p>
        </p:txBody>
      </p:sp>
      <p:sp>
        <p:nvSpPr>
          <p:cNvPr id="4" name="object 4"/>
          <p:cNvSpPr/>
          <p:nvPr/>
        </p:nvSpPr>
        <p:spPr>
          <a:xfrm>
            <a:off x="457200" y="1143600"/>
            <a:ext cx="9144000" cy="6004560"/>
          </a:xfrm>
          <a:custGeom>
            <a:avLst/>
            <a:gdLst/>
            <a:ahLst/>
            <a:cxnLst/>
            <a:rect l="l" t="t" r="r" b="b"/>
            <a:pathLst>
              <a:path w="9144000" h="6004559">
                <a:moveTo>
                  <a:pt x="9144000" y="0"/>
                </a:moveTo>
                <a:lnTo>
                  <a:pt x="0" y="0"/>
                </a:lnTo>
                <a:lnTo>
                  <a:pt x="0" y="6004560"/>
                </a:lnTo>
                <a:lnTo>
                  <a:pt x="9144000" y="6004560"/>
                </a:lnTo>
                <a:lnTo>
                  <a:pt x="91440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1143600"/>
            <a:ext cx="9144000" cy="6004560"/>
          </a:xfrm>
          <a:custGeom>
            <a:avLst/>
            <a:gdLst/>
            <a:ahLst/>
            <a:cxnLst/>
            <a:rect l="l" t="t" r="r" b="b"/>
            <a:pathLst>
              <a:path w="9144000" h="6004559">
                <a:moveTo>
                  <a:pt x="4572000" y="6004560"/>
                </a:moveTo>
                <a:lnTo>
                  <a:pt x="0" y="600456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004560"/>
                </a:lnTo>
                <a:lnTo>
                  <a:pt x="4572000" y="600456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380" y="1252820"/>
            <a:ext cx="8711565" cy="53771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2231390" algn="ctr">
              <a:lnSpc>
                <a:spcPct val="100000"/>
              </a:lnSpc>
              <a:spcBef>
                <a:spcPts val="280"/>
              </a:spcBef>
              <a:tabLst>
                <a:tab pos="273685" algn="l"/>
                <a:tab pos="142494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stencil_1d(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*in,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*out)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  <a:tabLst>
                <a:tab pos="743585" algn="l"/>
                <a:tab pos="1894839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temp[BLKDIM </a:t>
            </a:r>
            <a:r>
              <a:rPr sz="1800" dirty="0">
                <a:latin typeface="Courier New"/>
                <a:cs typeface="Courier New"/>
              </a:rPr>
              <a:t>+ 2 *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RADIUS];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gindex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RADIUS;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lindex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RADIUS;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90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result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0,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offset;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Read input elements into shared memory</a:t>
            </a:r>
            <a:r>
              <a:rPr sz="1800" b="1" i="1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latin typeface="Courier New"/>
                <a:cs typeface="Courier New"/>
              </a:rPr>
              <a:t>temp[lindex]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in[gindex];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spc="-5" dirty="0">
                <a:latin typeface="Courier New"/>
                <a:cs typeface="Courier New"/>
              </a:rPr>
              <a:t>(threadIdx.x </a:t>
            </a:r>
            <a:r>
              <a:rPr sz="1800" dirty="0">
                <a:latin typeface="Courier New"/>
                <a:cs typeface="Courier New"/>
              </a:rPr>
              <a:t>&lt; </a:t>
            </a:r>
            <a:r>
              <a:rPr sz="1800" spc="-5" dirty="0">
                <a:latin typeface="Courier New"/>
                <a:cs typeface="Courier New"/>
              </a:rPr>
              <a:t>RADIUS)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927100" marR="644525">
              <a:lnSpc>
                <a:spcPct val="108300"/>
              </a:lnSpc>
            </a:pPr>
            <a:r>
              <a:rPr sz="1800" spc="-5" dirty="0">
                <a:latin typeface="Courier New"/>
                <a:cs typeface="Courier New"/>
              </a:rPr>
              <a:t>temp[lindex </a:t>
            </a:r>
            <a:r>
              <a:rPr sz="1800" dirty="0">
                <a:latin typeface="Courier New"/>
                <a:cs typeface="Courier New"/>
              </a:rPr>
              <a:t>- </a:t>
            </a:r>
            <a:r>
              <a:rPr sz="1800" spc="-5" dirty="0">
                <a:latin typeface="Courier New"/>
                <a:cs typeface="Courier New"/>
              </a:rPr>
              <a:t>RADIUS]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in[gindex </a:t>
            </a:r>
            <a:r>
              <a:rPr sz="1800" dirty="0">
                <a:latin typeface="Courier New"/>
                <a:cs typeface="Courier New"/>
              </a:rPr>
              <a:t>- </a:t>
            </a:r>
            <a:r>
              <a:rPr sz="1800" spc="-5" dirty="0">
                <a:latin typeface="Courier New"/>
                <a:cs typeface="Courier New"/>
              </a:rPr>
              <a:t>RADIUS];  temp[lindex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blockDim.x]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in[gindex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blockDim.x];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90"/>
              </a:spcBef>
              <a:tabLst>
                <a:tab pos="74358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Apply the stencil</a:t>
            </a:r>
            <a:r>
              <a:rPr sz="1800" b="1" i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927100" marR="827405" indent="-457200">
              <a:lnSpc>
                <a:spcPct val="108300"/>
              </a:lnSpc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(offset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-RADIUS </a:t>
            </a:r>
            <a:r>
              <a:rPr sz="1800" dirty="0">
                <a:latin typeface="Courier New"/>
                <a:cs typeface="Courier New"/>
              </a:rPr>
              <a:t>; </a:t>
            </a:r>
            <a:r>
              <a:rPr sz="1800" spc="-5" dirty="0">
                <a:latin typeface="Courier New"/>
                <a:cs typeface="Courier New"/>
              </a:rPr>
              <a:t>offset &lt;= RADIUS </a:t>
            </a:r>
            <a:r>
              <a:rPr sz="1800" dirty="0">
                <a:latin typeface="Courier New"/>
                <a:cs typeface="Courier New"/>
              </a:rPr>
              <a:t>; </a:t>
            </a:r>
            <a:r>
              <a:rPr sz="1800" spc="-5" dirty="0">
                <a:latin typeface="Courier New"/>
                <a:cs typeface="Courier New"/>
              </a:rPr>
              <a:t>offset++)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result += temp[lindex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offset];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/* Store the result</a:t>
            </a:r>
            <a:r>
              <a:rPr sz="1800" b="1" i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i="1" spc="-5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latin typeface="Courier New"/>
                <a:cs typeface="Courier New"/>
              </a:rPr>
              <a:t>out[gindex]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result;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80" y="662873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9670" y="6751920"/>
            <a:ext cx="291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cuda-stencil1d-shared.c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94709" y="462086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285750" y="0"/>
                </a:moveTo>
                <a:lnTo>
                  <a:pt x="0" y="114299"/>
                </a:lnTo>
                <a:lnTo>
                  <a:pt x="285750" y="228599"/>
                </a:lnTo>
                <a:lnTo>
                  <a:pt x="285750" y="171449"/>
                </a:lnTo>
                <a:lnTo>
                  <a:pt x="1143000" y="171449"/>
                </a:lnTo>
                <a:lnTo>
                  <a:pt x="1143000" y="57149"/>
                </a:lnTo>
                <a:lnTo>
                  <a:pt x="285750" y="57149"/>
                </a:lnTo>
                <a:lnTo>
                  <a:pt x="2857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4709" y="462086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1143000" y="57149"/>
                </a:moveTo>
                <a:lnTo>
                  <a:pt x="285750" y="57149"/>
                </a:lnTo>
                <a:lnTo>
                  <a:pt x="285750" y="0"/>
                </a:lnTo>
                <a:lnTo>
                  <a:pt x="0" y="114299"/>
                </a:lnTo>
                <a:lnTo>
                  <a:pt x="285750" y="228599"/>
                </a:lnTo>
                <a:lnTo>
                  <a:pt x="285750" y="171449"/>
                </a:lnTo>
                <a:lnTo>
                  <a:pt x="1143000" y="171449"/>
                </a:lnTo>
                <a:lnTo>
                  <a:pt x="1143000" y="571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720" y="554320"/>
            <a:ext cx="1858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Rev</a:t>
            </a:r>
            <a:r>
              <a:rPr spc="5" dirty="0"/>
              <a:t>i</a:t>
            </a:r>
            <a:r>
              <a:rPr spc="-5" dirty="0"/>
              <a:t>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7510" y="217992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74390" y="217992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7479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0305" algn="l"/>
                <a:tab pos="2976245" algn="l"/>
              </a:tabLst>
            </a:pPr>
            <a:r>
              <a:rPr sz="2800" spc="-5" dirty="0">
                <a:latin typeface="Arial"/>
                <a:cs typeface="Arial"/>
              </a:rPr>
              <a:t>Use	</a:t>
            </a:r>
            <a:r>
              <a:rPr sz="2800" b="1" spc="-5" dirty="0">
                <a:latin typeface="Courier New"/>
                <a:cs typeface="Courier New"/>
              </a:rPr>
              <a:t>shared	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declare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variable/array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289" y="2150710"/>
            <a:ext cx="2496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shared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252917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2596480"/>
            <a:ext cx="569468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Data is shared between threads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block  Not visible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threads in other blocks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358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7510" y="392109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3289" y="3351283"/>
            <a:ext cx="5855335" cy="1027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  <a:tabLst>
                <a:tab pos="1170305" algn="l"/>
              </a:tabLst>
            </a:pPr>
            <a:r>
              <a:rPr sz="2800" spc="-5" dirty="0">
                <a:latin typeface="Arial"/>
                <a:cs typeface="Arial"/>
              </a:rPr>
              <a:t>Use	</a:t>
            </a:r>
            <a:r>
              <a:rPr sz="2800" b="1" spc="-5" dirty="0">
                <a:latin typeface="Courier New"/>
                <a:cs typeface="Courier New"/>
              </a:rPr>
              <a:t>syncthreads()</a:t>
            </a:r>
            <a:r>
              <a:rPr sz="2800" b="1" spc="-97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as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barrier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760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prevent 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hazards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679" y="2949540"/>
            <a:ext cx="3768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Managing </a:t>
            </a:r>
            <a:r>
              <a:rPr sz="3200" spc="-5" dirty="0">
                <a:solidFill>
                  <a:srgbClr val="000000"/>
                </a:solidFill>
              </a:rPr>
              <a:t>the</a:t>
            </a:r>
            <a:r>
              <a:rPr sz="3200" spc="-75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device</a:t>
            </a:r>
            <a:endParaRPr sz="3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470" y="554320"/>
            <a:ext cx="53460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Timing </a:t>
            </a:r>
            <a:r>
              <a:rPr spc="-5" dirty="0"/>
              <a:t>CUDA</a:t>
            </a:r>
            <a:r>
              <a:rPr spc="-305" dirty="0"/>
              <a:t> </a:t>
            </a:r>
            <a:r>
              <a:rPr spc="-5" dirty="0"/>
              <a:t>kernels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51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30010"/>
            <a:ext cx="8421370" cy="188848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800" spc="-90" dirty="0">
                <a:latin typeface="Arial"/>
                <a:cs typeface="Arial"/>
              </a:rPr>
              <a:t>You </a:t>
            </a:r>
            <a:r>
              <a:rPr sz="2800" dirty="0">
                <a:latin typeface="Arial"/>
                <a:cs typeface="Arial"/>
              </a:rPr>
              <a:t>can use </a:t>
            </a:r>
            <a:r>
              <a:rPr sz="2800" spc="-5" dirty="0">
                <a:latin typeface="Arial"/>
                <a:cs typeface="Arial"/>
              </a:rPr>
              <a:t>the timing routines provided in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hpc.h</a:t>
            </a:r>
            <a:endParaRPr sz="2800">
              <a:latin typeface="Courier New"/>
              <a:cs typeface="Courier New"/>
            </a:endParaRPr>
          </a:p>
          <a:p>
            <a:pPr marL="12700" marR="5080">
              <a:lnSpc>
                <a:spcPct val="96600"/>
              </a:lnSpc>
              <a:spcBef>
                <a:spcPts val="845"/>
              </a:spcBef>
            </a:pPr>
            <a:r>
              <a:rPr sz="2800" spc="-25" dirty="0">
                <a:latin typeface="Arial"/>
                <a:cs typeface="Arial"/>
              </a:rPr>
              <a:t>However, </a:t>
            </a:r>
            <a:r>
              <a:rPr sz="2800" dirty="0">
                <a:latin typeface="Arial"/>
                <a:cs typeface="Arial"/>
              </a:rPr>
              <a:t>since </a:t>
            </a:r>
            <a:r>
              <a:rPr sz="2800" spc="-5" dirty="0">
                <a:latin typeface="Arial"/>
                <a:cs typeface="Arial"/>
              </a:rPr>
              <a:t>kernel invocations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asynchronous</a:t>
            </a:r>
            <a:r>
              <a:rPr sz="2800" spc="-5" dirty="0">
                <a:latin typeface="Arial"/>
                <a:cs typeface="Arial"/>
              </a:rPr>
              <a:t>,  </a:t>
            </a:r>
            <a:r>
              <a:rPr sz="2800" dirty="0">
                <a:latin typeface="Arial"/>
                <a:cs typeface="Arial"/>
              </a:rPr>
              <a:t>you </a:t>
            </a:r>
            <a:r>
              <a:rPr sz="2800" spc="-5" dirty="0">
                <a:latin typeface="Arial"/>
                <a:cs typeface="Arial"/>
              </a:rPr>
              <a:t>must call </a:t>
            </a:r>
            <a:r>
              <a:rPr sz="2800" b="1" spc="-5" dirty="0">
                <a:latin typeface="Courier New"/>
                <a:cs typeface="Courier New"/>
              </a:rPr>
              <a:t>cudaDeviceSynchronize() </a:t>
            </a:r>
            <a:r>
              <a:rPr sz="2800" spc="-5" dirty="0">
                <a:latin typeface="Arial"/>
                <a:cs typeface="Arial"/>
              </a:rPr>
              <a:t>to wait  the kernel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complete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execution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3885530"/>
            <a:ext cx="8229600" cy="2973070"/>
          </a:xfrm>
          <a:custGeom>
            <a:avLst/>
            <a:gdLst/>
            <a:ahLst/>
            <a:cxnLst/>
            <a:rect l="l" t="t" r="r" b="b"/>
            <a:pathLst>
              <a:path w="8229600" h="2973070">
                <a:moveTo>
                  <a:pt x="8229600" y="0"/>
                </a:moveTo>
                <a:lnTo>
                  <a:pt x="0" y="0"/>
                </a:lnTo>
                <a:lnTo>
                  <a:pt x="0" y="2973070"/>
                </a:lnTo>
                <a:lnTo>
                  <a:pt x="8229600" y="2973070"/>
                </a:lnTo>
                <a:lnTo>
                  <a:pt x="8229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5880" y="5055199"/>
            <a:ext cx="77393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tstart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hpc_gettime();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100"/>
              </a:lnSpc>
              <a:tabLst>
                <a:tab pos="3474085" algn="l"/>
                <a:tab pos="7451725" algn="l"/>
              </a:tabLst>
            </a:pPr>
            <a:r>
              <a:rPr sz="1800" spc="-5" dirty="0">
                <a:latin typeface="Courier New"/>
                <a:cs typeface="Courier New"/>
              </a:rPr>
              <a:t>mykernel&lt;&lt;&lt;X</a:t>
            </a:r>
            <a:r>
              <a:rPr sz="1800" dirty="0">
                <a:latin typeface="Courier New"/>
                <a:cs typeface="Courier New"/>
              </a:rPr>
              <a:t>,</a:t>
            </a:r>
            <a:r>
              <a:rPr sz="1800" spc="-5" dirty="0">
                <a:latin typeface="Courier New"/>
                <a:cs typeface="Courier New"/>
              </a:rPr>
              <a:t> Y&gt;&gt;&gt;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spc="-5" dirty="0">
                <a:latin typeface="Courier New"/>
                <a:cs typeface="Courier New"/>
              </a:rPr>
              <a:t> )</a:t>
            </a:r>
            <a:r>
              <a:rPr sz="1800" dirty="0">
                <a:latin typeface="Courier New"/>
                <a:cs typeface="Courier New"/>
              </a:rPr>
              <a:t>;	</a:t>
            </a:r>
            <a:r>
              <a:rPr sz="1800" spc="-5" dirty="0">
                <a:latin typeface="Courier New"/>
                <a:cs typeface="Courier New"/>
              </a:rPr>
              <a:t>/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5" dirty="0">
                <a:latin typeface="Courier New"/>
                <a:cs typeface="Courier New"/>
              </a:rPr>
              <a:t> kerne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5" dirty="0">
                <a:latin typeface="Courier New"/>
                <a:cs typeface="Courier New"/>
              </a:rPr>
              <a:t> invocatio</a:t>
            </a:r>
            <a:r>
              <a:rPr sz="1800" dirty="0">
                <a:latin typeface="Courier New"/>
                <a:cs typeface="Courier New"/>
              </a:rPr>
              <a:t>n	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880" y="5573360"/>
            <a:ext cx="769365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cudaDeviceSynchronize(); </a:t>
            </a:r>
            <a:r>
              <a:rPr sz="1800" spc="-5" dirty="0">
                <a:latin typeface="Courier New"/>
                <a:cs typeface="Courier New"/>
              </a:rPr>
              <a:t>/* wait for kernel to finish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100"/>
              </a:lnSpc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tend </a:t>
            </a:r>
            <a:r>
              <a:rPr sz="1800" b="1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hpc_gettime();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000" y="3885530"/>
            <a:ext cx="8229600" cy="2973070"/>
          </a:xfrm>
          <a:prstGeom prst="rect">
            <a:avLst/>
          </a:prstGeom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#include</a:t>
            </a:r>
            <a:r>
              <a:rPr sz="1800" b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"hpc.h"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45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5"/>
              </a:lnSpc>
            </a:pPr>
            <a:r>
              <a:rPr sz="1800" b="1" spc="-5" dirty="0">
                <a:latin typeface="Courier New"/>
                <a:cs typeface="Courier New"/>
              </a:rPr>
              <a:t>double </a:t>
            </a:r>
            <a:r>
              <a:rPr sz="1800" spc="-5" dirty="0">
                <a:latin typeface="Courier New"/>
                <a:cs typeface="Courier New"/>
              </a:rPr>
              <a:t>tstart,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tend;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printf</a:t>
            </a:r>
            <a:r>
              <a:rPr sz="1800" spc="-5" dirty="0">
                <a:latin typeface="Courier New"/>
                <a:cs typeface="Courier New"/>
              </a:rPr>
              <a:t>("Elapsed time %f\n", tend </a:t>
            </a:r>
            <a:r>
              <a:rPr sz="1800" dirty="0">
                <a:latin typeface="Courier New"/>
                <a:cs typeface="Courier New"/>
              </a:rPr>
              <a:t>–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tstart);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5869" y="5029799"/>
            <a:ext cx="7898130" cy="1134110"/>
          </a:xfrm>
          <a:custGeom>
            <a:avLst/>
            <a:gdLst/>
            <a:ahLst/>
            <a:cxnLst/>
            <a:rect l="l" t="t" r="r" b="b"/>
            <a:pathLst>
              <a:path w="7898130" h="1134110">
                <a:moveTo>
                  <a:pt x="3949700" y="1134109"/>
                </a:moveTo>
                <a:lnTo>
                  <a:pt x="0" y="1134109"/>
                </a:lnTo>
                <a:lnTo>
                  <a:pt x="0" y="0"/>
                </a:lnTo>
                <a:lnTo>
                  <a:pt x="7898130" y="0"/>
                </a:lnTo>
                <a:lnTo>
                  <a:pt x="7898130" y="1134109"/>
                </a:lnTo>
                <a:lnTo>
                  <a:pt x="3949700" y="1134109"/>
                </a:lnTo>
                <a:close/>
              </a:path>
            </a:pathLst>
          </a:custGeom>
          <a:ln w="35941">
            <a:solidFill>
              <a:srgbClr val="66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5120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7360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33550" y="530190"/>
            <a:ext cx="6607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1495" algn="l"/>
                <a:tab pos="4638675" algn="l"/>
              </a:tabLst>
            </a:pPr>
            <a:r>
              <a:rPr spc="-10" dirty="0"/>
              <a:t>Th</a:t>
            </a:r>
            <a:r>
              <a:rPr dirty="0"/>
              <a:t>e	</a:t>
            </a:r>
            <a:r>
              <a:rPr b="1" spc="-5" dirty="0">
                <a:latin typeface="Courier New"/>
                <a:cs typeface="Courier New"/>
              </a:rPr>
              <a:t>devic</a:t>
            </a:r>
            <a:r>
              <a:rPr b="1" dirty="0">
                <a:latin typeface="Courier New"/>
                <a:cs typeface="Courier New"/>
              </a:rPr>
              <a:t>e	</a:t>
            </a:r>
            <a:r>
              <a:rPr spc="-5" dirty="0"/>
              <a:t>qual</a:t>
            </a:r>
            <a:r>
              <a:rPr spc="5" dirty="0"/>
              <a:t>i</a:t>
            </a:r>
            <a:r>
              <a:rPr spc="-5" dirty="0"/>
              <a:t>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16795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7189" y="2011010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821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3289" y="1553810"/>
            <a:ext cx="2444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9985" algn="l"/>
              </a:tabLst>
            </a:pP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	</a:t>
            </a:r>
            <a:r>
              <a:rPr sz="2800" b="1" spc="-5" dirty="0">
                <a:latin typeface="Courier New"/>
                <a:cs typeface="Courier New"/>
              </a:rPr>
              <a:t>d</a:t>
            </a:r>
            <a:r>
              <a:rPr sz="2800" b="1" spc="5" dirty="0">
                <a:latin typeface="Courier New"/>
                <a:cs typeface="Courier New"/>
              </a:rPr>
              <a:t>e</a:t>
            </a:r>
            <a:r>
              <a:rPr sz="2800" b="1" spc="-15" dirty="0">
                <a:latin typeface="Courier New"/>
                <a:cs typeface="Courier New"/>
              </a:rPr>
              <a:t>v</a:t>
            </a:r>
            <a:r>
              <a:rPr sz="2800" b="1" spc="-5" dirty="0">
                <a:latin typeface="Courier New"/>
                <a:cs typeface="Courier New"/>
              </a:rPr>
              <a:t>i</a:t>
            </a:r>
            <a:r>
              <a:rPr sz="2800" b="1" spc="5" dirty="0">
                <a:latin typeface="Courier New"/>
                <a:cs typeface="Courier New"/>
              </a:rPr>
              <a:t>c</a:t>
            </a:r>
            <a:r>
              <a:rPr sz="2800" b="1" dirty="0">
                <a:latin typeface="Courier New"/>
                <a:cs typeface="Courier New"/>
              </a:rPr>
              <a:t>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53003" y="201101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67150" y="1553810"/>
            <a:ext cx="4732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qualifier defines functions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6800" y="196402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440" y="3024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5989" y="335594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2870" y="335594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50010" y="2031330"/>
            <a:ext cx="8041640" cy="13195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execute on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latin typeface="Arial"/>
                <a:cs typeface="Arial"/>
              </a:rPr>
              <a:t>can be called from device code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1818005" algn="l"/>
              </a:tabLst>
            </a:pPr>
            <a:r>
              <a:rPr sz="2800" b="1" spc="-5" dirty="0">
                <a:latin typeface="Courier New"/>
                <a:cs typeface="Courier New"/>
              </a:rPr>
              <a:t>device	</a:t>
            </a:r>
            <a:r>
              <a:rPr sz="2800" spc="-5" dirty="0">
                <a:latin typeface="Arial"/>
                <a:cs typeface="Arial"/>
              </a:rPr>
              <a:t>functions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5" dirty="0">
                <a:latin typeface="Arial"/>
                <a:cs typeface="Arial"/>
              </a:rPr>
              <a:t>inlined, </a:t>
            </a:r>
            <a:r>
              <a:rPr sz="2800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they </a:t>
            </a:r>
            <a:r>
              <a:rPr sz="2800" dirty="0">
                <a:latin typeface="Arial"/>
                <a:cs typeface="Arial"/>
              </a:rPr>
              <a:t>can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return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289" y="3326730"/>
            <a:ext cx="1172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value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1600" y="3886799"/>
            <a:ext cx="7315200" cy="349377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device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cuda_fmaxf(</a:t>
            </a: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a,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return </a:t>
            </a:r>
            <a:r>
              <a:rPr sz="1800" spc="-5" dirty="0">
                <a:latin typeface="Courier New"/>
                <a:cs typeface="Courier New"/>
              </a:rPr>
              <a:t>(a&gt;b </a:t>
            </a:r>
            <a:r>
              <a:rPr sz="1800" dirty="0">
                <a:latin typeface="Courier New"/>
                <a:cs typeface="Courier New"/>
              </a:rPr>
              <a:t>? a :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b);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82880">
              <a:lnSpc>
                <a:spcPts val="2105"/>
              </a:lnSpc>
              <a:tabLst>
                <a:tab pos="456565" algn="l"/>
                <a:tab pos="1607820" algn="l"/>
                <a:tab pos="525716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my_kernel(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*v,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45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i = </a:t>
            </a:r>
            <a:r>
              <a:rPr sz="1800" spc="-5" dirty="0">
                <a:latin typeface="Courier New"/>
                <a:cs typeface="Courier New"/>
              </a:rPr>
              <a:t>threadIdx.x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blockDim.x;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spc="-5" dirty="0">
                <a:latin typeface="Courier New"/>
                <a:cs typeface="Courier New"/>
              </a:rPr>
              <a:t>(i&lt;n)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0972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v[i]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cuda_fmaxf(1.0,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v[i]);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6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400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79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8829" y="530190"/>
            <a:ext cx="5939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1495" algn="l"/>
                <a:tab pos="3969385" algn="l"/>
              </a:tabLst>
            </a:pPr>
            <a:r>
              <a:rPr spc="-10" dirty="0"/>
              <a:t>The	</a:t>
            </a:r>
            <a:r>
              <a:rPr b="1" spc="-5" dirty="0">
                <a:latin typeface="Courier New"/>
                <a:cs typeface="Courier New"/>
              </a:rPr>
              <a:t>host	</a:t>
            </a:r>
            <a:r>
              <a:rPr spc="-5" dirty="0"/>
              <a:t>qualifier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16642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553810"/>
            <a:ext cx="5284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(Optional) denotes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function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193227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6800" y="2910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49570" y="3265770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2609" y="3265770"/>
            <a:ext cx="365760" cy="0"/>
          </a:xfrm>
          <a:custGeom>
            <a:avLst/>
            <a:gdLst/>
            <a:ahLst/>
            <a:cxnLst/>
            <a:rect l="l" t="t" r="r" b="b"/>
            <a:pathLst>
              <a:path w="365759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7789" y="3632799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0830" y="3632799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55089" y="1999580"/>
            <a:ext cx="6460490" cy="16306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is executed 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host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latin typeface="Arial"/>
                <a:cs typeface="Arial"/>
              </a:rPr>
              <a:t>can be called from host code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4459605" algn="l"/>
                <a:tab pos="6007735" algn="l"/>
              </a:tabLst>
            </a:pP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ef</a:t>
            </a:r>
            <a:r>
              <a:rPr sz="2400" spc="-10" dirty="0">
                <a:latin typeface="Arial"/>
                <a:cs typeface="Arial"/>
              </a:rPr>
              <a:t>au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t b</a:t>
            </a:r>
            <a:r>
              <a:rPr sz="2400" spc="-10" dirty="0">
                <a:latin typeface="Arial"/>
                <a:cs typeface="Arial"/>
              </a:rPr>
              <a:t>eha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he</a:t>
            </a:r>
            <a:r>
              <a:rPr sz="2400" dirty="0">
                <a:latin typeface="Arial"/>
                <a:cs typeface="Arial"/>
              </a:rPr>
              <a:t>r	</a:t>
            </a:r>
            <a:r>
              <a:rPr sz="2400" b="1" spc="-5" dirty="0">
                <a:latin typeface="Courier New"/>
                <a:cs typeface="Courier New"/>
              </a:rPr>
              <a:t>globa</a:t>
            </a:r>
            <a:r>
              <a:rPr sz="2400" b="1" dirty="0">
                <a:latin typeface="Courier New"/>
                <a:cs typeface="Courier New"/>
              </a:rPr>
              <a:t>l	</a:t>
            </a:r>
            <a:r>
              <a:rPr sz="2400" spc="-10" dirty="0">
                <a:latin typeface="Arial"/>
                <a:cs typeface="Arial"/>
              </a:rPr>
              <a:t>no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10"/>
              </a:spcBef>
              <a:tabLst>
                <a:tab pos="1925955" algn="l"/>
              </a:tabLst>
            </a:pPr>
            <a:r>
              <a:rPr sz="2400" b="1" spc="-5" dirty="0">
                <a:latin typeface="Courier New"/>
                <a:cs typeface="Courier New"/>
              </a:rPr>
              <a:t>device	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9440" y="38004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70070" y="413191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0229" y="413191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69430" y="413191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4176" y="4131910"/>
            <a:ext cx="427990" cy="0"/>
          </a:xfrm>
          <a:custGeom>
            <a:avLst/>
            <a:gdLst/>
            <a:ahLst/>
            <a:cxnLst/>
            <a:rect l="l" t="t" r="r" b="b"/>
            <a:pathLst>
              <a:path w="427990">
                <a:moveTo>
                  <a:pt x="0" y="0"/>
                </a:moveTo>
                <a:lnTo>
                  <a:pt x="427821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3289" y="3674710"/>
            <a:ext cx="8445500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2865" algn="l"/>
                <a:tab pos="5252085" algn="l"/>
                <a:tab pos="6370955" algn="l"/>
              </a:tabLst>
            </a:pPr>
            <a:r>
              <a:rPr sz="2800" spc="-90" dirty="0">
                <a:latin typeface="Arial"/>
                <a:cs typeface="Arial"/>
              </a:rPr>
              <a:t>You </a:t>
            </a:r>
            <a:r>
              <a:rPr sz="2800" dirty="0">
                <a:latin typeface="Arial"/>
                <a:cs typeface="Arial"/>
              </a:rPr>
              <a:t>can use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both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	</a:t>
            </a:r>
            <a:r>
              <a:rPr sz="2800" b="1" spc="-5" dirty="0">
                <a:latin typeface="Courier New"/>
                <a:cs typeface="Courier New"/>
              </a:rPr>
              <a:t>host	</a:t>
            </a:r>
            <a:r>
              <a:rPr sz="2800" spc="-5" dirty="0">
                <a:latin typeface="Arial"/>
                <a:cs typeface="Arial"/>
              </a:rPr>
              <a:t>and	</a:t>
            </a:r>
            <a:r>
              <a:rPr sz="2800" b="1" spc="-5" dirty="0">
                <a:latin typeface="Courier New"/>
                <a:cs typeface="Courier New"/>
              </a:rPr>
              <a:t>device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800" spc="-5" dirty="0">
                <a:latin typeface="Arial"/>
                <a:cs typeface="Arial"/>
              </a:rPr>
              <a:t>qualifiers for the same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ts val="2680"/>
              </a:lnSpc>
              <a:spcBef>
                <a:spcPts val="76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The compiler produces two versions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function: one for 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GPU </a:t>
            </a:r>
            <a:r>
              <a:rPr sz="2400" spc="-10" dirty="0">
                <a:latin typeface="Arial"/>
                <a:cs typeface="Arial"/>
              </a:rPr>
              <a:t>and one </a:t>
            </a:r>
            <a:r>
              <a:rPr sz="2400" dirty="0">
                <a:latin typeface="Arial"/>
                <a:cs typeface="Arial"/>
              </a:rPr>
              <a:t>for the</a:t>
            </a:r>
            <a:r>
              <a:rPr sz="2400" spc="-5" dirty="0">
                <a:latin typeface="Arial"/>
                <a:cs typeface="Arial"/>
              </a:rPr>
              <a:t> CPU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3000" y="5715599"/>
            <a:ext cx="7772400" cy="140843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333500" algn="l"/>
                <a:tab pos="1691005" algn="l"/>
                <a:tab pos="284226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host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 	</a:t>
            </a:r>
            <a:r>
              <a:rPr sz="1800" b="1" spc="-5" dirty="0">
                <a:latin typeface="Courier New"/>
                <a:cs typeface="Courier New"/>
              </a:rPr>
              <a:t>device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my_fmaxf(</a:t>
            </a: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a,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return </a:t>
            </a:r>
            <a:r>
              <a:rPr sz="1800" spc="-5" dirty="0">
                <a:latin typeface="Courier New"/>
                <a:cs typeface="Courier New"/>
              </a:rPr>
              <a:t>(a&gt;b </a:t>
            </a:r>
            <a:r>
              <a:rPr sz="1800" dirty="0">
                <a:latin typeface="Courier New"/>
                <a:cs typeface="Courier New"/>
              </a:rPr>
              <a:t>? a :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b);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14500" y="554320"/>
            <a:ext cx="66363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Recap </a:t>
            </a:r>
            <a:r>
              <a:rPr spc="-10" dirty="0"/>
              <a:t>function</a:t>
            </a:r>
            <a:r>
              <a:rPr spc="-60" dirty="0"/>
              <a:t> </a:t>
            </a:r>
            <a:r>
              <a:rPr spc="-5" dirty="0"/>
              <a:t>declaration</a:t>
            </a:r>
          </a:p>
        </p:txBody>
      </p:sp>
      <p:sp>
        <p:nvSpPr>
          <p:cNvPr id="5" name="object 5"/>
          <p:cNvSpPr/>
          <p:nvPr/>
        </p:nvSpPr>
        <p:spPr>
          <a:xfrm>
            <a:off x="473709" y="2286600"/>
            <a:ext cx="5274310" cy="637540"/>
          </a:xfrm>
          <a:custGeom>
            <a:avLst/>
            <a:gdLst/>
            <a:ahLst/>
            <a:cxnLst/>
            <a:rect l="l" t="t" r="r" b="b"/>
            <a:pathLst>
              <a:path w="5274310" h="637539">
                <a:moveTo>
                  <a:pt x="0" y="0"/>
                </a:moveTo>
                <a:lnTo>
                  <a:pt x="5274310" y="0"/>
                </a:lnTo>
                <a:lnTo>
                  <a:pt x="5274310" y="637539"/>
                </a:lnTo>
                <a:lnTo>
                  <a:pt x="0" y="63753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8020" y="2286600"/>
            <a:ext cx="1959610" cy="637540"/>
          </a:xfrm>
          <a:custGeom>
            <a:avLst/>
            <a:gdLst/>
            <a:ahLst/>
            <a:cxnLst/>
            <a:rect l="l" t="t" r="r" b="b"/>
            <a:pathLst>
              <a:path w="1959609" h="637539">
                <a:moveTo>
                  <a:pt x="0" y="0"/>
                </a:moveTo>
                <a:lnTo>
                  <a:pt x="1959609" y="0"/>
                </a:lnTo>
                <a:lnTo>
                  <a:pt x="1959609" y="637539"/>
                </a:lnTo>
                <a:lnTo>
                  <a:pt x="0" y="63753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28359" y="2427570"/>
            <a:ext cx="1608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Executed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07630" y="2286600"/>
            <a:ext cx="2138680" cy="637540"/>
          </a:xfrm>
          <a:custGeom>
            <a:avLst/>
            <a:gdLst/>
            <a:ahLst/>
            <a:cxnLst/>
            <a:rect l="l" t="t" r="r" b="b"/>
            <a:pathLst>
              <a:path w="2138679" h="637539">
                <a:moveTo>
                  <a:pt x="0" y="0"/>
                </a:moveTo>
                <a:lnTo>
                  <a:pt x="2138679" y="0"/>
                </a:lnTo>
                <a:lnTo>
                  <a:pt x="2138679" y="637539"/>
                </a:lnTo>
                <a:lnTo>
                  <a:pt x="0" y="63753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3709" y="2924140"/>
            <a:ext cx="5274310" cy="576580"/>
          </a:xfrm>
          <a:custGeom>
            <a:avLst/>
            <a:gdLst/>
            <a:ahLst/>
            <a:cxnLst/>
            <a:rect l="l" t="t" r="r" b="b"/>
            <a:pathLst>
              <a:path w="5274310" h="576579">
                <a:moveTo>
                  <a:pt x="0" y="0"/>
                </a:moveTo>
                <a:lnTo>
                  <a:pt x="5274310" y="0"/>
                </a:lnTo>
                <a:lnTo>
                  <a:pt x="5274310" y="576579"/>
                </a:lnTo>
                <a:lnTo>
                  <a:pt x="0" y="57657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0719" y="334451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9721" y="334451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85470" y="3014310"/>
            <a:ext cx="927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device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6872" y="3014310"/>
            <a:ext cx="2755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float</a:t>
            </a:r>
            <a:r>
              <a:rPr sz="2000" b="1" spc="-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deviceFunc()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48020" y="2924140"/>
            <a:ext cx="1959610" cy="576580"/>
          </a:xfrm>
          <a:custGeom>
            <a:avLst/>
            <a:gdLst/>
            <a:ahLst/>
            <a:cxnLst/>
            <a:rect l="l" t="t" r="r" b="b"/>
            <a:pathLst>
              <a:path w="1959609" h="576579">
                <a:moveTo>
                  <a:pt x="0" y="0"/>
                </a:moveTo>
                <a:lnTo>
                  <a:pt x="1959609" y="0"/>
                </a:lnTo>
                <a:lnTo>
                  <a:pt x="1959609" y="576579"/>
                </a:lnTo>
                <a:lnTo>
                  <a:pt x="0" y="57657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37300" y="3034630"/>
            <a:ext cx="791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ev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07630" y="2924140"/>
            <a:ext cx="2138680" cy="576580"/>
          </a:xfrm>
          <a:custGeom>
            <a:avLst/>
            <a:gdLst/>
            <a:ahLst/>
            <a:cxnLst/>
            <a:rect l="l" t="t" r="r" b="b"/>
            <a:pathLst>
              <a:path w="2138679" h="576579">
                <a:moveTo>
                  <a:pt x="0" y="0"/>
                </a:moveTo>
                <a:lnTo>
                  <a:pt x="2138679" y="0"/>
                </a:lnTo>
                <a:lnTo>
                  <a:pt x="2138679" y="576579"/>
                </a:lnTo>
                <a:lnTo>
                  <a:pt x="0" y="57657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92109" y="2285330"/>
            <a:ext cx="1580515" cy="10795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5080" algn="ctr">
              <a:lnSpc>
                <a:spcPts val="2230"/>
              </a:lnSpc>
              <a:spcBef>
                <a:spcPts val="315"/>
              </a:spcBef>
            </a:pPr>
            <a:r>
              <a:rPr sz="2000" b="1" spc="-5" dirty="0">
                <a:latin typeface="Arial"/>
                <a:cs typeface="Arial"/>
              </a:rPr>
              <a:t>Only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callable  from:</a:t>
            </a:r>
            <a:endParaRPr sz="20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latin typeface="Arial"/>
                <a:cs typeface="Arial"/>
              </a:rPr>
              <a:t>Device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709" y="3500720"/>
            <a:ext cx="5274310" cy="576580"/>
          </a:xfrm>
          <a:custGeom>
            <a:avLst/>
            <a:gdLst/>
            <a:ahLst/>
            <a:cxnLst/>
            <a:rect l="l" t="t" r="r" b="b"/>
            <a:pathLst>
              <a:path w="5274310" h="576579">
                <a:moveTo>
                  <a:pt x="0" y="0"/>
                </a:moveTo>
                <a:lnTo>
                  <a:pt x="5274310" y="0"/>
                </a:lnTo>
                <a:lnTo>
                  <a:pt x="5274310" y="576580"/>
                </a:lnTo>
                <a:lnTo>
                  <a:pt x="0" y="57658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719" y="391982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4971" y="391982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85470" y="3589620"/>
            <a:ext cx="622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host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2121" y="3589620"/>
            <a:ext cx="2451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float</a:t>
            </a:r>
            <a:r>
              <a:rPr sz="2000" b="1" spc="-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hostFunc()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48020" y="3500720"/>
            <a:ext cx="1959610" cy="576580"/>
          </a:xfrm>
          <a:custGeom>
            <a:avLst/>
            <a:gdLst/>
            <a:ahLst/>
            <a:cxnLst/>
            <a:rect l="l" t="t" r="r" b="b"/>
            <a:pathLst>
              <a:path w="1959609" h="576579">
                <a:moveTo>
                  <a:pt x="0" y="0"/>
                </a:moveTo>
                <a:lnTo>
                  <a:pt x="1959609" y="0"/>
                </a:lnTo>
                <a:lnTo>
                  <a:pt x="1959609" y="576580"/>
                </a:lnTo>
                <a:lnTo>
                  <a:pt x="0" y="57658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65570" y="3611210"/>
            <a:ext cx="537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</a:t>
            </a:r>
            <a:r>
              <a:rPr sz="2000" spc="5" dirty="0">
                <a:latin typeface="Arial"/>
                <a:cs typeface="Arial"/>
              </a:rPr>
              <a:t>os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7630" y="3500720"/>
            <a:ext cx="2138680" cy="576580"/>
          </a:xfrm>
          <a:custGeom>
            <a:avLst/>
            <a:gdLst/>
            <a:ahLst/>
            <a:cxnLst/>
            <a:rect l="l" t="t" r="r" b="b"/>
            <a:pathLst>
              <a:path w="2138679" h="576579">
                <a:moveTo>
                  <a:pt x="0" y="0"/>
                </a:moveTo>
                <a:lnTo>
                  <a:pt x="2138679" y="0"/>
                </a:lnTo>
                <a:lnTo>
                  <a:pt x="2138679" y="576580"/>
                </a:lnTo>
                <a:lnTo>
                  <a:pt x="0" y="57658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15350" y="3611210"/>
            <a:ext cx="536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3709" y="4077299"/>
            <a:ext cx="5274310" cy="577850"/>
          </a:xfrm>
          <a:custGeom>
            <a:avLst/>
            <a:gdLst/>
            <a:ahLst/>
            <a:cxnLst/>
            <a:rect l="l" t="t" r="r" b="b"/>
            <a:pathLst>
              <a:path w="5274310" h="577850">
                <a:moveTo>
                  <a:pt x="0" y="0"/>
                </a:moveTo>
                <a:lnTo>
                  <a:pt x="5274310" y="0"/>
                </a:lnTo>
                <a:lnTo>
                  <a:pt x="5274310" y="577850"/>
                </a:lnTo>
                <a:lnTo>
                  <a:pt x="0" y="57785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0719" y="449767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9721" y="449767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85470" y="4167470"/>
            <a:ext cx="927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global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56872" y="4167470"/>
            <a:ext cx="2603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void</a:t>
            </a:r>
            <a:r>
              <a:rPr sz="2000" b="1" spc="-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kernelFunc()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48020" y="4077299"/>
            <a:ext cx="1959610" cy="577850"/>
          </a:xfrm>
          <a:custGeom>
            <a:avLst/>
            <a:gdLst/>
            <a:ahLst/>
            <a:cxnLst/>
            <a:rect l="l" t="t" r="r" b="b"/>
            <a:pathLst>
              <a:path w="1959609" h="577850">
                <a:moveTo>
                  <a:pt x="0" y="0"/>
                </a:moveTo>
                <a:lnTo>
                  <a:pt x="1959609" y="0"/>
                </a:lnTo>
                <a:lnTo>
                  <a:pt x="1959609" y="577850"/>
                </a:lnTo>
                <a:lnTo>
                  <a:pt x="0" y="57785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37300" y="4187790"/>
            <a:ext cx="791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D</a:t>
            </a:r>
            <a:r>
              <a:rPr sz="2000" spc="5" dirty="0">
                <a:latin typeface="Arial"/>
                <a:cs typeface="Arial"/>
              </a:rPr>
              <a:t>ev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707630" y="4077299"/>
            <a:ext cx="2138680" cy="577850"/>
          </a:xfrm>
          <a:custGeom>
            <a:avLst/>
            <a:gdLst/>
            <a:ahLst/>
            <a:cxnLst/>
            <a:rect l="l" t="t" r="r" b="b"/>
            <a:pathLst>
              <a:path w="2138679" h="577850">
                <a:moveTo>
                  <a:pt x="0" y="0"/>
                </a:moveTo>
                <a:lnTo>
                  <a:pt x="2138679" y="0"/>
                </a:lnTo>
                <a:lnTo>
                  <a:pt x="2138679" y="577850"/>
                </a:lnTo>
                <a:lnTo>
                  <a:pt x="0" y="57785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515350" y="4187790"/>
            <a:ext cx="5365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72930" y="685605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9170" y="554320"/>
            <a:ext cx="30372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Terminology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385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" y="1722720"/>
            <a:ext cx="756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Host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80" y="22396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850" y="30727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700" y="2215480"/>
            <a:ext cx="3876675" cy="11988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44500" marR="5080">
              <a:lnSpc>
                <a:spcPts val="2670"/>
              </a:lnSpc>
              <a:spcBef>
                <a:spcPts val="36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CPU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its memory  (host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Device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480" y="3454999"/>
            <a:ext cx="3750945" cy="7302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9720" marR="5080" indent="-287020">
              <a:lnSpc>
                <a:spcPts val="2670"/>
              </a:lnSpc>
              <a:spcBef>
                <a:spcPts val="360"/>
              </a:spcBef>
              <a:tabLst>
                <a:tab pos="29908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GPU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its memory  (device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7800" y="2056730"/>
            <a:ext cx="2057400" cy="154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6850" y="2286600"/>
            <a:ext cx="178435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5000" y="4801199"/>
            <a:ext cx="914400" cy="685800"/>
          </a:xfrm>
          <a:prstGeom prst="rect">
            <a:avLst/>
          </a:prstGeom>
          <a:solidFill>
            <a:srgbClr val="99CCFF"/>
          </a:solidFill>
          <a:ln w="18329">
            <a:solidFill>
              <a:srgbClr val="000000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520"/>
              </a:spcBef>
            </a:pPr>
            <a:r>
              <a:rPr sz="1800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7800" y="3658199"/>
            <a:ext cx="1828800" cy="914400"/>
          </a:xfrm>
          <a:prstGeom prst="rect">
            <a:avLst/>
          </a:prstGeom>
          <a:solidFill>
            <a:srgbClr val="99FF66"/>
          </a:solidFill>
          <a:ln w="18329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2349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Host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72400" y="36581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365819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1828800"/>
                </a:moveTo>
                <a:lnTo>
                  <a:pt x="0" y="1828800"/>
                </a:lnTo>
                <a:lnTo>
                  <a:pt x="0" y="0"/>
                </a:lnTo>
                <a:lnTo>
                  <a:pt x="1828800" y="0"/>
                </a:lnTo>
                <a:lnTo>
                  <a:pt x="1828800" y="1828800"/>
                </a:lnTo>
                <a:lnTo>
                  <a:pt x="914400" y="182880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39150" y="3678520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GPU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01000" y="4572599"/>
            <a:ext cx="1371600" cy="685800"/>
          </a:xfrm>
          <a:prstGeom prst="rect">
            <a:avLst/>
          </a:prstGeom>
          <a:solidFill>
            <a:srgbClr val="99FF66"/>
          </a:solidFill>
          <a:ln w="18329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 marR="264795" indent="64769">
              <a:lnSpc>
                <a:spcPts val="2010"/>
              </a:lnSpc>
              <a:spcBef>
                <a:spcPts val="710"/>
              </a:spcBef>
            </a:pPr>
            <a:r>
              <a:rPr sz="1800" spc="-10" dirty="0">
                <a:latin typeface="Arial"/>
                <a:cs typeface="Arial"/>
              </a:rPr>
              <a:t>Device  </a:t>
            </a:r>
            <a:r>
              <a:rPr sz="1800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72200" y="457259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7800" y="5944199"/>
            <a:ext cx="4343400" cy="0"/>
          </a:xfrm>
          <a:custGeom>
            <a:avLst/>
            <a:gdLst/>
            <a:ahLst/>
            <a:cxnLst/>
            <a:rect l="l" t="t" r="r" b="b"/>
            <a:pathLst>
              <a:path w="4343400">
                <a:moveTo>
                  <a:pt x="0" y="0"/>
                </a:moveTo>
                <a:lnTo>
                  <a:pt x="4343400" y="0"/>
                </a:lnTo>
              </a:path>
            </a:pathLst>
          </a:custGeom>
          <a:ln w="72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72200" y="5486999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6800" y="5486999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32729" y="5955630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PCIe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0679" y="1713830"/>
            <a:ext cx="873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20" algn="l"/>
                <a:tab pos="39052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15959" y="1713830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36209" y="2058000"/>
            <a:ext cx="173990" cy="50800"/>
          </a:xfrm>
          <a:custGeom>
            <a:avLst/>
            <a:gdLst/>
            <a:ahLst/>
            <a:cxnLst/>
            <a:rect l="l" t="t" r="r" b="b"/>
            <a:pathLst>
              <a:path w="173989" h="50800">
                <a:moveTo>
                  <a:pt x="173989" y="0"/>
                </a:moveTo>
                <a:lnTo>
                  <a:pt x="129301" y="3472"/>
                </a:lnTo>
                <a:lnTo>
                  <a:pt x="85089" y="13493"/>
                </a:lnTo>
                <a:lnTo>
                  <a:pt x="41830" y="29467"/>
                </a:lnTo>
                <a:lnTo>
                  <a:pt x="0" y="5080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1740" y="2230720"/>
            <a:ext cx="69850" cy="167640"/>
          </a:xfrm>
          <a:custGeom>
            <a:avLst/>
            <a:gdLst/>
            <a:ahLst/>
            <a:cxnLst/>
            <a:rect l="l" t="t" r="r" b="b"/>
            <a:pathLst>
              <a:path w="69850" h="167639">
                <a:moveTo>
                  <a:pt x="69850" y="0"/>
                </a:moveTo>
                <a:lnTo>
                  <a:pt x="45184" y="39409"/>
                </a:lnTo>
                <a:lnTo>
                  <a:pt x="24923" y="80962"/>
                </a:lnTo>
                <a:lnTo>
                  <a:pt x="9663" y="123944"/>
                </a:lnTo>
                <a:lnTo>
                  <a:pt x="0" y="16764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9200" y="25812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29200" y="294700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29200" y="33127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9200" y="3678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4044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9200" y="4410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9200" y="477579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29200" y="51415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74920" y="5499699"/>
            <a:ext cx="119380" cy="137160"/>
          </a:xfrm>
          <a:custGeom>
            <a:avLst/>
            <a:gdLst/>
            <a:ahLst/>
            <a:cxnLst/>
            <a:rect l="l" t="t" r="r" b="b"/>
            <a:pathLst>
              <a:path w="119379" h="137160">
                <a:moveTo>
                  <a:pt x="0" y="0"/>
                </a:moveTo>
                <a:lnTo>
                  <a:pt x="24010" y="38219"/>
                </a:lnTo>
                <a:lnTo>
                  <a:pt x="52070" y="74294"/>
                </a:lnTo>
                <a:lnTo>
                  <a:pt x="83939" y="107513"/>
                </a:lnTo>
                <a:lnTo>
                  <a:pt x="119379" y="13715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59400" y="5711790"/>
            <a:ext cx="181610" cy="3810"/>
          </a:xfrm>
          <a:custGeom>
            <a:avLst/>
            <a:gdLst/>
            <a:ahLst/>
            <a:cxnLst/>
            <a:rect l="l" t="t" r="r" b="b"/>
            <a:pathLst>
              <a:path w="181610" h="3810">
                <a:moveTo>
                  <a:pt x="0" y="0"/>
                </a:moveTo>
                <a:lnTo>
                  <a:pt x="12580" y="1666"/>
                </a:lnTo>
                <a:lnTo>
                  <a:pt x="25400" y="2857"/>
                </a:lnTo>
                <a:lnTo>
                  <a:pt x="38219" y="3571"/>
                </a:lnTo>
                <a:lnTo>
                  <a:pt x="50800" y="3810"/>
                </a:lnTo>
                <a:lnTo>
                  <a:pt x="181610" y="381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23890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89650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5409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21169" y="5707980"/>
            <a:ext cx="182880" cy="7620"/>
          </a:xfrm>
          <a:custGeom>
            <a:avLst/>
            <a:gdLst/>
            <a:ahLst/>
            <a:cxnLst/>
            <a:rect l="l" t="t" r="r" b="b"/>
            <a:pathLst>
              <a:path w="182879" h="7620">
                <a:moveTo>
                  <a:pt x="0" y="7620"/>
                </a:moveTo>
                <a:lnTo>
                  <a:pt x="113029" y="7620"/>
                </a:lnTo>
                <a:lnTo>
                  <a:pt x="130909" y="7143"/>
                </a:lnTo>
                <a:lnTo>
                  <a:pt x="148431" y="5715"/>
                </a:lnTo>
                <a:lnTo>
                  <a:pt x="165715" y="3333"/>
                </a:lnTo>
                <a:lnTo>
                  <a:pt x="18287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65340" y="5483190"/>
            <a:ext cx="113030" cy="142240"/>
          </a:xfrm>
          <a:custGeom>
            <a:avLst/>
            <a:gdLst/>
            <a:ahLst/>
            <a:cxnLst/>
            <a:rect l="l" t="t" r="r" b="b"/>
            <a:pathLst>
              <a:path w="113029" h="142239">
                <a:moveTo>
                  <a:pt x="0" y="142239"/>
                </a:moveTo>
                <a:lnTo>
                  <a:pt x="33734" y="110906"/>
                </a:lnTo>
                <a:lnTo>
                  <a:pt x="64134" y="76358"/>
                </a:lnTo>
                <a:lnTo>
                  <a:pt x="90725" y="39191"/>
                </a:lnTo>
                <a:lnTo>
                  <a:pt x="11302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5200" y="512251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5200" y="475674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15200" y="439099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15200" y="402523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15200" y="365947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5200" y="329371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15200" y="292795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15200" y="256219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31380" y="2215480"/>
            <a:ext cx="77470" cy="163830"/>
          </a:xfrm>
          <a:custGeom>
            <a:avLst/>
            <a:gdLst/>
            <a:ahLst/>
            <a:cxnLst/>
            <a:rect l="l" t="t" r="r" b="b"/>
            <a:pathLst>
              <a:path w="77470" h="163830">
                <a:moveTo>
                  <a:pt x="77470" y="163830"/>
                </a:moveTo>
                <a:lnTo>
                  <a:pt x="65901" y="120550"/>
                </a:lnTo>
                <a:lnTo>
                  <a:pt x="48736" y="78581"/>
                </a:lnTo>
                <a:lnTo>
                  <a:pt x="26570" y="38278"/>
                </a:ln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16419" y="2058000"/>
            <a:ext cx="175260" cy="41910"/>
          </a:xfrm>
          <a:custGeom>
            <a:avLst/>
            <a:gdLst/>
            <a:ahLst/>
            <a:cxnLst/>
            <a:rect l="l" t="t" r="r" b="b"/>
            <a:pathLst>
              <a:path w="175259" h="41910">
                <a:moveTo>
                  <a:pt x="175259" y="41910"/>
                </a:moveTo>
                <a:lnTo>
                  <a:pt x="137437" y="24110"/>
                </a:lnTo>
                <a:lnTo>
                  <a:pt x="98425" y="10953"/>
                </a:lnTo>
                <a:lnTo>
                  <a:pt x="58459" y="2797"/>
                </a:lnTo>
                <a:lnTo>
                  <a:pt x="17779" y="0"/>
                </a:ln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50659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80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84900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79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50809" y="2058000"/>
            <a:ext cx="173990" cy="50800"/>
          </a:xfrm>
          <a:custGeom>
            <a:avLst/>
            <a:gdLst/>
            <a:ahLst/>
            <a:cxnLst/>
            <a:rect l="l" t="t" r="r" b="b"/>
            <a:pathLst>
              <a:path w="173990" h="50800">
                <a:moveTo>
                  <a:pt x="173990" y="0"/>
                </a:moveTo>
                <a:lnTo>
                  <a:pt x="129301" y="3472"/>
                </a:lnTo>
                <a:lnTo>
                  <a:pt x="85089" y="13493"/>
                </a:lnTo>
                <a:lnTo>
                  <a:pt x="41830" y="29467"/>
                </a:lnTo>
                <a:lnTo>
                  <a:pt x="0" y="5080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46340" y="2230720"/>
            <a:ext cx="69850" cy="167640"/>
          </a:xfrm>
          <a:custGeom>
            <a:avLst/>
            <a:gdLst/>
            <a:ahLst/>
            <a:cxnLst/>
            <a:rect l="l" t="t" r="r" b="b"/>
            <a:pathLst>
              <a:path w="69850" h="167639">
                <a:moveTo>
                  <a:pt x="69850" y="0"/>
                </a:moveTo>
                <a:lnTo>
                  <a:pt x="45184" y="39409"/>
                </a:lnTo>
                <a:lnTo>
                  <a:pt x="24923" y="80962"/>
                </a:lnTo>
                <a:lnTo>
                  <a:pt x="9663" y="123944"/>
                </a:lnTo>
                <a:lnTo>
                  <a:pt x="0" y="16764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43800" y="25812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43800" y="294700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43800" y="33127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3800" y="367852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43800" y="404428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43800" y="441004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43800" y="477579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43800" y="514156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89519" y="5499699"/>
            <a:ext cx="119380" cy="137160"/>
          </a:xfrm>
          <a:custGeom>
            <a:avLst/>
            <a:gdLst/>
            <a:ahLst/>
            <a:cxnLst/>
            <a:rect l="l" t="t" r="r" b="b"/>
            <a:pathLst>
              <a:path w="119379" h="137160">
                <a:moveTo>
                  <a:pt x="0" y="0"/>
                </a:moveTo>
                <a:lnTo>
                  <a:pt x="24010" y="38219"/>
                </a:lnTo>
                <a:lnTo>
                  <a:pt x="52070" y="74294"/>
                </a:lnTo>
                <a:lnTo>
                  <a:pt x="83939" y="107513"/>
                </a:lnTo>
                <a:lnTo>
                  <a:pt x="119379" y="137159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74000" y="5711790"/>
            <a:ext cx="181610" cy="3810"/>
          </a:xfrm>
          <a:custGeom>
            <a:avLst/>
            <a:gdLst/>
            <a:ahLst/>
            <a:cxnLst/>
            <a:rect l="l" t="t" r="r" b="b"/>
            <a:pathLst>
              <a:path w="181609" h="3810">
                <a:moveTo>
                  <a:pt x="0" y="0"/>
                </a:moveTo>
                <a:lnTo>
                  <a:pt x="12580" y="1666"/>
                </a:lnTo>
                <a:lnTo>
                  <a:pt x="25400" y="2857"/>
                </a:lnTo>
                <a:lnTo>
                  <a:pt x="38219" y="3571"/>
                </a:lnTo>
                <a:lnTo>
                  <a:pt x="50800" y="3810"/>
                </a:lnTo>
                <a:lnTo>
                  <a:pt x="181609" y="381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38490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04250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70009" y="5715599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35769" y="5707980"/>
            <a:ext cx="182880" cy="7620"/>
          </a:xfrm>
          <a:custGeom>
            <a:avLst/>
            <a:gdLst/>
            <a:ahLst/>
            <a:cxnLst/>
            <a:rect l="l" t="t" r="r" b="b"/>
            <a:pathLst>
              <a:path w="182879" h="7620">
                <a:moveTo>
                  <a:pt x="0" y="7620"/>
                </a:moveTo>
                <a:lnTo>
                  <a:pt x="113029" y="7620"/>
                </a:lnTo>
                <a:lnTo>
                  <a:pt x="130909" y="7143"/>
                </a:lnTo>
                <a:lnTo>
                  <a:pt x="148431" y="5715"/>
                </a:lnTo>
                <a:lnTo>
                  <a:pt x="165715" y="3333"/>
                </a:lnTo>
                <a:lnTo>
                  <a:pt x="18287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679940" y="5483190"/>
            <a:ext cx="113030" cy="142240"/>
          </a:xfrm>
          <a:custGeom>
            <a:avLst/>
            <a:gdLst/>
            <a:ahLst/>
            <a:cxnLst/>
            <a:rect l="l" t="t" r="r" b="b"/>
            <a:pathLst>
              <a:path w="113029" h="142239">
                <a:moveTo>
                  <a:pt x="0" y="142239"/>
                </a:moveTo>
                <a:lnTo>
                  <a:pt x="33734" y="110906"/>
                </a:lnTo>
                <a:lnTo>
                  <a:pt x="64134" y="76358"/>
                </a:lnTo>
                <a:lnTo>
                  <a:pt x="90725" y="39191"/>
                </a:lnTo>
                <a:lnTo>
                  <a:pt x="113029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829800" y="512251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29800" y="475674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29800" y="439099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829800" y="402523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829800" y="365947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8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829800" y="329371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29800" y="292795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829800" y="2562190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879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45980" y="2215480"/>
            <a:ext cx="77470" cy="163830"/>
          </a:xfrm>
          <a:custGeom>
            <a:avLst/>
            <a:gdLst/>
            <a:ahLst/>
            <a:cxnLst/>
            <a:rect l="l" t="t" r="r" b="b"/>
            <a:pathLst>
              <a:path w="77470" h="163830">
                <a:moveTo>
                  <a:pt x="77470" y="163830"/>
                </a:moveTo>
                <a:lnTo>
                  <a:pt x="65901" y="120550"/>
                </a:lnTo>
                <a:lnTo>
                  <a:pt x="48736" y="78581"/>
                </a:lnTo>
                <a:lnTo>
                  <a:pt x="26570" y="38278"/>
                </a:ln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31019" y="2058000"/>
            <a:ext cx="175260" cy="41910"/>
          </a:xfrm>
          <a:custGeom>
            <a:avLst/>
            <a:gdLst/>
            <a:ahLst/>
            <a:cxnLst/>
            <a:rect l="l" t="t" r="r" b="b"/>
            <a:pathLst>
              <a:path w="175259" h="41910">
                <a:moveTo>
                  <a:pt x="175259" y="41910"/>
                </a:moveTo>
                <a:lnTo>
                  <a:pt x="137437" y="24110"/>
                </a:lnTo>
                <a:lnTo>
                  <a:pt x="98425" y="10953"/>
                </a:lnTo>
                <a:lnTo>
                  <a:pt x="58459" y="2797"/>
                </a:lnTo>
                <a:lnTo>
                  <a:pt x="17779" y="0"/>
                </a:ln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065259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80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99500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79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33740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79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67980" y="20580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182879" y="0"/>
                </a:moveTo>
                <a:lnTo>
                  <a:pt x="0" y="0"/>
                </a:lnTo>
              </a:path>
            </a:pathLst>
          </a:custGeom>
          <a:ln w="17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529082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  <a:tabLst>
                <a:tab pos="5111115" algn="l"/>
              </a:tabLst>
            </a:pPr>
            <a:r>
              <a:rPr sz="1400" spc="-5" dirty="0">
                <a:latin typeface="Times New Roman"/>
                <a:cs typeface="Times New Roman"/>
              </a:rPr>
              <a:t>CUD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	</a:t>
            </a: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5120" y="103184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7360" y="103184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3550" y="320640"/>
            <a:ext cx="6607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1495" algn="l"/>
                <a:tab pos="4638675" algn="l"/>
              </a:tabLst>
            </a:pPr>
            <a:r>
              <a:rPr spc="-10" dirty="0"/>
              <a:t>Th</a:t>
            </a:r>
            <a:r>
              <a:rPr dirty="0"/>
              <a:t>e	</a:t>
            </a:r>
            <a:r>
              <a:rPr b="1" spc="-5" dirty="0">
                <a:latin typeface="Courier New"/>
                <a:cs typeface="Courier New"/>
              </a:rPr>
              <a:t>devic</a:t>
            </a:r>
            <a:r>
              <a:rPr b="1" dirty="0">
                <a:latin typeface="Courier New"/>
                <a:cs typeface="Courier New"/>
              </a:rPr>
              <a:t>e	</a:t>
            </a:r>
            <a:r>
              <a:rPr spc="-5" dirty="0"/>
              <a:t>qual</a:t>
            </a:r>
            <a:r>
              <a:rPr spc="5" dirty="0"/>
              <a:t>i</a:t>
            </a:r>
            <a:r>
              <a:rPr spc="-5" dirty="0"/>
              <a:t>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840" y="13226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3860" y="165414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8689" y="1196940"/>
            <a:ext cx="2444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9985" algn="l"/>
              </a:tabLst>
            </a:pPr>
            <a:r>
              <a:rPr sz="2800" spc="-15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	</a:t>
            </a:r>
            <a:r>
              <a:rPr sz="2800" b="1" spc="5" dirty="0">
                <a:latin typeface="Courier New"/>
                <a:cs typeface="Courier New"/>
              </a:rPr>
              <a:t>d</a:t>
            </a:r>
            <a:r>
              <a:rPr sz="2800" b="1" spc="-5" dirty="0">
                <a:latin typeface="Courier New"/>
                <a:cs typeface="Courier New"/>
              </a:rPr>
              <a:t>e</a:t>
            </a:r>
            <a:r>
              <a:rPr sz="2800" b="1" spc="-15" dirty="0">
                <a:latin typeface="Courier New"/>
                <a:cs typeface="Courier New"/>
              </a:rPr>
              <a:t>v</a:t>
            </a:r>
            <a:r>
              <a:rPr sz="2800" b="1" spc="5" dirty="0">
                <a:latin typeface="Courier New"/>
                <a:cs typeface="Courier New"/>
              </a:rPr>
              <a:t>i</a:t>
            </a:r>
            <a:r>
              <a:rPr sz="2800" b="1" spc="-5" dirty="0">
                <a:latin typeface="Courier New"/>
                <a:cs typeface="Courier New"/>
              </a:rPr>
              <a:t>ce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8606" y="1654140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821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93616" y="1196940"/>
            <a:ext cx="5600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qualifier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be applied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3469" y="1605880"/>
            <a:ext cx="153035" cy="127762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2190" y="3307680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55230" y="3307680"/>
            <a:ext cx="365760" cy="0"/>
          </a:xfrm>
          <a:custGeom>
            <a:avLst/>
            <a:gdLst/>
            <a:ahLst/>
            <a:cxnLst/>
            <a:rect l="l" t="t" r="r" b="b"/>
            <a:pathLst>
              <a:path w="365759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3469" y="1673190"/>
            <a:ext cx="8249920" cy="207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marR="751205">
              <a:lnSpc>
                <a:spcPct val="112799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easy way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statically allocate variables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device  can be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global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variables</a:t>
            </a:r>
            <a:r>
              <a:rPr sz="24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370"/>
              </a:spcBef>
            </a:pPr>
            <a:r>
              <a:rPr sz="2400" b="1" spc="-5" dirty="0">
                <a:latin typeface="Courier New"/>
                <a:cs typeface="Courier New"/>
              </a:rPr>
              <a:t>cudaMemcpyToSymbol()</a:t>
            </a:r>
            <a:r>
              <a:rPr sz="2400" b="1" spc="-840" dirty="0"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b="1" spc="-5" dirty="0">
                <a:latin typeface="Courier New"/>
                <a:cs typeface="Courier New"/>
              </a:rPr>
              <a:t>cudaMemcpyFromSymbol()</a:t>
            </a:r>
            <a:endParaRPr sz="2400">
              <a:latin typeface="Courier New"/>
              <a:cs typeface="Courier New"/>
            </a:endParaRPr>
          </a:p>
          <a:p>
            <a:pPr marL="299720">
              <a:lnSpc>
                <a:spcPct val="100000"/>
              </a:lnSpc>
              <a:spcBef>
                <a:spcPts val="20"/>
              </a:spcBef>
              <a:tabLst>
                <a:tab pos="5363845" algn="l"/>
                <a:tab pos="6911975" algn="l"/>
              </a:tabLst>
            </a:pPr>
            <a:r>
              <a:rPr sz="2400" spc="-5" dirty="0">
                <a:latin typeface="Arial"/>
                <a:cs typeface="Arial"/>
              </a:rPr>
              <a:t>must be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copy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from/to	</a:t>
            </a:r>
            <a:r>
              <a:rPr sz="2400" b="1" spc="-5" dirty="0">
                <a:latin typeface="Courier New"/>
                <a:cs typeface="Courier New"/>
              </a:rPr>
              <a:t>device	</a:t>
            </a:r>
            <a:r>
              <a:rPr sz="2400" spc="-5" dirty="0">
                <a:latin typeface="Arial"/>
                <a:cs typeface="Arial"/>
              </a:rPr>
              <a:t>variables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29908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will see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example 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3886799"/>
            <a:ext cx="9372600" cy="3493770"/>
          </a:xfrm>
          <a:custGeom>
            <a:avLst/>
            <a:gdLst/>
            <a:ahLst/>
            <a:cxnLst/>
            <a:rect l="l" t="t" r="r" b="b"/>
            <a:pathLst>
              <a:path w="9372600" h="3493770">
                <a:moveTo>
                  <a:pt x="9372600" y="0"/>
                </a:moveTo>
                <a:lnTo>
                  <a:pt x="0" y="0"/>
                </a:lnTo>
                <a:lnTo>
                  <a:pt x="0" y="3493769"/>
                </a:lnTo>
                <a:lnTo>
                  <a:pt x="9372600" y="3493769"/>
                </a:lnTo>
                <a:lnTo>
                  <a:pt x="93726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3886799"/>
            <a:ext cx="9372600" cy="3493770"/>
          </a:xfrm>
          <a:custGeom>
            <a:avLst/>
            <a:gdLst/>
            <a:ahLst/>
            <a:cxnLst/>
            <a:rect l="l" t="t" r="r" b="b"/>
            <a:pathLst>
              <a:path w="9372600" h="3493770">
                <a:moveTo>
                  <a:pt x="4686300" y="3493769"/>
                </a:moveTo>
                <a:lnTo>
                  <a:pt x="0" y="3493769"/>
                </a:lnTo>
                <a:lnTo>
                  <a:pt x="0" y="0"/>
                </a:lnTo>
                <a:lnTo>
                  <a:pt x="9372600" y="0"/>
                </a:lnTo>
                <a:lnTo>
                  <a:pt x="9372600" y="3493769"/>
                </a:lnTo>
                <a:lnTo>
                  <a:pt x="4686300" y="3493769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0080" y="4018880"/>
            <a:ext cx="42646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BLKDIM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1024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273685" algn="l"/>
                <a:tab pos="142494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device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d_buf[BLKDIM];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080" y="5055199"/>
            <a:ext cx="2938780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 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045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57200">
              <a:lnSpc>
                <a:spcPts val="2045"/>
              </a:lnSpc>
            </a:pP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buf[BLKDIM];</a:t>
            </a:r>
            <a:endParaRPr sz="1800">
              <a:latin typeface="Courier New"/>
              <a:cs typeface="Courier New"/>
            </a:endParaRPr>
          </a:p>
          <a:p>
            <a:pPr marL="45720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080" y="6092790"/>
            <a:ext cx="801306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ts val="21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cudaMemcpyToSymbol(d_buf, buf,</a:t>
            </a:r>
            <a:r>
              <a:rPr sz="1800" b="1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BLKDIM*sizeof(float));</a:t>
            </a:r>
            <a:endParaRPr sz="1800">
              <a:latin typeface="Courier New"/>
              <a:cs typeface="Courier New"/>
            </a:endParaRPr>
          </a:p>
          <a:p>
            <a:pPr marL="4572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457200">
              <a:lnSpc>
                <a:spcPts val="2039"/>
              </a:lnSpc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cudaMemcpyFromSymbol(buf, d_buf,</a:t>
            </a:r>
            <a:r>
              <a:rPr sz="1800" b="1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BLKDIM*sizeof(float));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33520" y="5260940"/>
            <a:ext cx="995680" cy="852169"/>
          </a:xfrm>
          <a:custGeom>
            <a:avLst/>
            <a:gdLst/>
            <a:ahLst/>
            <a:cxnLst/>
            <a:rect l="l" t="t" r="r" b="b"/>
            <a:pathLst>
              <a:path w="995679" h="852170">
                <a:moveTo>
                  <a:pt x="881379" y="0"/>
                </a:moveTo>
                <a:lnTo>
                  <a:pt x="422909" y="0"/>
                </a:lnTo>
                <a:lnTo>
                  <a:pt x="381674" y="6548"/>
                </a:lnTo>
                <a:lnTo>
                  <a:pt x="345439" y="23812"/>
                </a:lnTo>
                <a:lnTo>
                  <a:pt x="319682" y="48220"/>
                </a:lnTo>
                <a:lnTo>
                  <a:pt x="309879" y="76200"/>
                </a:lnTo>
                <a:lnTo>
                  <a:pt x="309879" y="379730"/>
                </a:lnTo>
                <a:lnTo>
                  <a:pt x="319682" y="407511"/>
                </a:lnTo>
                <a:lnTo>
                  <a:pt x="345440" y="431482"/>
                </a:lnTo>
                <a:lnTo>
                  <a:pt x="381674" y="448310"/>
                </a:lnTo>
                <a:lnTo>
                  <a:pt x="422909" y="454660"/>
                </a:lnTo>
                <a:lnTo>
                  <a:pt x="0" y="852169"/>
                </a:lnTo>
                <a:lnTo>
                  <a:pt x="594359" y="454660"/>
                </a:lnTo>
                <a:lnTo>
                  <a:pt x="881379" y="454660"/>
                </a:lnTo>
                <a:lnTo>
                  <a:pt x="923349" y="448310"/>
                </a:lnTo>
                <a:lnTo>
                  <a:pt x="959961" y="431482"/>
                </a:lnTo>
                <a:lnTo>
                  <a:pt x="985857" y="407511"/>
                </a:lnTo>
                <a:lnTo>
                  <a:pt x="995679" y="379730"/>
                </a:lnTo>
                <a:lnTo>
                  <a:pt x="995679" y="76200"/>
                </a:lnTo>
                <a:lnTo>
                  <a:pt x="985857" y="48220"/>
                </a:lnTo>
                <a:lnTo>
                  <a:pt x="959961" y="23812"/>
                </a:lnTo>
                <a:lnTo>
                  <a:pt x="923349" y="6548"/>
                </a:lnTo>
                <a:lnTo>
                  <a:pt x="88137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3520" y="5260940"/>
            <a:ext cx="995680" cy="852169"/>
          </a:xfrm>
          <a:custGeom>
            <a:avLst/>
            <a:gdLst/>
            <a:ahLst/>
            <a:cxnLst/>
            <a:rect l="l" t="t" r="r" b="b"/>
            <a:pathLst>
              <a:path w="995679" h="852170">
                <a:moveTo>
                  <a:pt x="422909" y="0"/>
                </a:moveTo>
                <a:lnTo>
                  <a:pt x="381674" y="6548"/>
                </a:lnTo>
                <a:lnTo>
                  <a:pt x="345439" y="23812"/>
                </a:lnTo>
                <a:lnTo>
                  <a:pt x="319682" y="48220"/>
                </a:lnTo>
                <a:lnTo>
                  <a:pt x="309879" y="76200"/>
                </a:lnTo>
                <a:lnTo>
                  <a:pt x="309879" y="132080"/>
                </a:lnTo>
                <a:lnTo>
                  <a:pt x="309879" y="189230"/>
                </a:lnTo>
                <a:lnTo>
                  <a:pt x="309879" y="265430"/>
                </a:lnTo>
                <a:lnTo>
                  <a:pt x="309879" y="322580"/>
                </a:lnTo>
                <a:lnTo>
                  <a:pt x="309879" y="379730"/>
                </a:lnTo>
                <a:lnTo>
                  <a:pt x="319682" y="407511"/>
                </a:lnTo>
                <a:lnTo>
                  <a:pt x="345439" y="431482"/>
                </a:lnTo>
                <a:lnTo>
                  <a:pt x="381674" y="448309"/>
                </a:lnTo>
                <a:lnTo>
                  <a:pt x="422909" y="454660"/>
                </a:lnTo>
                <a:lnTo>
                  <a:pt x="0" y="852169"/>
                </a:lnTo>
                <a:lnTo>
                  <a:pt x="594359" y="454660"/>
                </a:lnTo>
                <a:lnTo>
                  <a:pt x="709929" y="454660"/>
                </a:lnTo>
                <a:lnTo>
                  <a:pt x="796289" y="454660"/>
                </a:lnTo>
                <a:lnTo>
                  <a:pt x="881379" y="454660"/>
                </a:lnTo>
                <a:lnTo>
                  <a:pt x="923349" y="448310"/>
                </a:lnTo>
                <a:lnTo>
                  <a:pt x="959961" y="431482"/>
                </a:lnTo>
                <a:lnTo>
                  <a:pt x="985857" y="407511"/>
                </a:lnTo>
                <a:lnTo>
                  <a:pt x="995679" y="379730"/>
                </a:lnTo>
                <a:lnTo>
                  <a:pt x="995679" y="322580"/>
                </a:lnTo>
                <a:lnTo>
                  <a:pt x="995679" y="265430"/>
                </a:lnTo>
                <a:lnTo>
                  <a:pt x="995679" y="189230"/>
                </a:lnTo>
                <a:lnTo>
                  <a:pt x="995679" y="132080"/>
                </a:lnTo>
                <a:lnTo>
                  <a:pt x="995679" y="76200"/>
                </a:lnTo>
                <a:lnTo>
                  <a:pt x="985857" y="48220"/>
                </a:lnTo>
                <a:lnTo>
                  <a:pt x="959961" y="23812"/>
                </a:lnTo>
                <a:lnTo>
                  <a:pt x="923349" y="6548"/>
                </a:lnTo>
                <a:lnTo>
                  <a:pt x="881379" y="0"/>
                </a:lnTo>
                <a:lnTo>
                  <a:pt x="796289" y="0"/>
                </a:lnTo>
                <a:lnTo>
                  <a:pt x="709929" y="0"/>
                </a:lnTo>
                <a:lnTo>
                  <a:pt x="594359" y="0"/>
                </a:lnTo>
                <a:lnTo>
                  <a:pt x="509269" y="0"/>
                </a:lnTo>
                <a:lnTo>
                  <a:pt x="422909" y="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70400" y="5326980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Arial"/>
                <a:cs typeface="Arial"/>
              </a:rPr>
              <a:t>d</a:t>
            </a:r>
            <a:r>
              <a:rPr sz="1800" i="1" spc="-5" dirty="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49190" y="5259670"/>
            <a:ext cx="1451610" cy="849630"/>
          </a:xfrm>
          <a:custGeom>
            <a:avLst/>
            <a:gdLst/>
            <a:ahLst/>
            <a:cxnLst/>
            <a:rect l="l" t="t" r="r" b="b"/>
            <a:pathLst>
              <a:path w="1451610" h="849629">
                <a:moveTo>
                  <a:pt x="1261110" y="0"/>
                </a:moveTo>
                <a:lnTo>
                  <a:pt x="497839" y="0"/>
                </a:lnTo>
                <a:lnTo>
                  <a:pt x="441584" y="4257"/>
                </a:lnTo>
                <a:lnTo>
                  <a:pt x="390083" y="15768"/>
                </a:lnTo>
                <a:lnTo>
                  <a:pt x="347786" y="32644"/>
                </a:lnTo>
                <a:lnTo>
                  <a:pt x="319145" y="52994"/>
                </a:lnTo>
                <a:lnTo>
                  <a:pt x="308610" y="74930"/>
                </a:lnTo>
                <a:lnTo>
                  <a:pt x="308610" y="379730"/>
                </a:lnTo>
                <a:lnTo>
                  <a:pt x="347786" y="422015"/>
                </a:lnTo>
                <a:lnTo>
                  <a:pt x="390083" y="438891"/>
                </a:lnTo>
                <a:lnTo>
                  <a:pt x="441584" y="450402"/>
                </a:lnTo>
                <a:lnTo>
                  <a:pt x="497839" y="454660"/>
                </a:lnTo>
                <a:lnTo>
                  <a:pt x="0" y="849630"/>
                </a:lnTo>
                <a:lnTo>
                  <a:pt x="782320" y="454660"/>
                </a:lnTo>
                <a:lnTo>
                  <a:pt x="1261110" y="454660"/>
                </a:lnTo>
                <a:lnTo>
                  <a:pt x="1317498" y="450402"/>
                </a:lnTo>
                <a:lnTo>
                  <a:pt x="1369314" y="438891"/>
                </a:lnTo>
                <a:lnTo>
                  <a:pt x="1411986" y="422015"/>
                </a:lnTo>
                <a:lnTo>
                  <a:pt x="1440941" y="401665"/>
                </a:lnTo>
                <a:lnTo>
                  <a:pt x="1451610" y="379730"/>
                </a:lnTo>
                <a:lnTo>
                  <a:pt x="1451610" y="74930"/>
                </a:lnTo>
                <a:lnTo>
                  <a:pt x="1440942" y="52994"/>
                </a:lnTo>
                <a:lnTo>
                  <a:pt x="1411986" y="32644"/>
                </a:lnTo>
                <a:lnTo>
                  <a:pt x="1369314" y="15768"/>
                </a:lnTo>
                <a:lnTo>
                  <a:pt x="1317498" y="4257"/>
                </a:lnTo>
                <a:lnTo>
                  <a:pt x="126111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49190" y="5259670"/>
            <a:ext cx="1451610" cy="849630"/>
          </a:xfrm>
          <a:custGeom>
            <a:avLst/>
            <a:gdLst/>
            <a:ahLst/>
            <a:cxnLst/>
            <a:rect l="l" t="t" r="r" b="b"/>
            <a:pathLst>
              <a:path w="1451610" h="849629">
                <a:moveTo>
                  <a:pt x="497839" y="0"/>
                </a:moveTo>
                <a:lnTo>
                  <a:pt x="441584" y="4257"/>
                </a:lnTo>
                <a:lnTo>
                  <a:pt x="390083" y="15768"/>
                </a:lnTo>
                <a:lnTo>
                  <a:pt x="347786" y="32644"/>
                </a:lnTo>
                <a:lnTo>
                  <a:pt x="308610" y="74930"/>
                </a:lnTo>
                <a:lnTo>
                  <a:pt x="308610" y="132080"/>
                </a:lnTo>
                <a:lnTo>
                  <a:pt x="308610" y="189230"/>
                </a:lnTo>
                <a:lnTo>
                  <a:pt x="308610" y="265430"/>
                </a:lnTo>
                <a:lnTo>
                  <a:pt x="308610" y="322580"/>
                </a:lnTo>
                <a:lnTo>
                  <a:pt x="308610" y="379730"/>
                </a:lnTo>
                <a:lnTo>
                  <a:pt x="319145" y="401665"/>
                </a:lnTo>
                <a:lnTo>
                  <a:pt x="347786" y="422015"/>
                </a:lnTo>
                <a:lnTo>
                  <a:pt x="390083" y="438891"/>
                </a:lnTo>
                <a:lnTo>
                  <a:pt x="441584" y="450402"/>
                </a:lnTo>
                <a:lnTo>
                  <a:pt x="497839" y="454660"/>
                </a:lnTo>
                <a:lnTo>
                  <a:pt x="0" y="849630"/>
                </a:lnTo>
                <a:lnTo>
                  <a:pt x="782320" y="454660"/>
                </a:lnTo>
                <a:lnTo>
                  <a:pt x="976630" y="454660"/>
                </a:lnTo>
                <a:lnTo>
                  <a:pt x="1118870" y="454660"/>
                </a:lnTo>
                <a:lnTo>
                  <a:pt x="1261110" y="454660"/>
                </a:lnTo>
                <a:lnTo>
                  <a:pt x="1317498" y="450402"/>
                </a:lnTo>
                <a:lnTo>
                  <a:pt x="1369314" y="438891"/>
                </a:lnTo>
                <a:lnTo>
                  <a:pt x="1411986" y="422015"/>
                </a:lnTo>
                <a:lnTo>
                  <a:pt x="1440941" y="401665"/>
                </a:lnTo>
                <a:lnTo>
                  <a:pt x="1451610" y="379730"/>
                </a:lnTo>
                <a:lnTo>
                  <a:pt x="1451610" y="322580"/>
                </a:lnTo>
                <a:lnTo>
                  <a:pt x="1451610" y="265430"/>
                </a:lnTo>
                <a:lnTo>
                  <a:pt x="1451610" y="189230"/>
                </a:lnTo>
                <a:lnTo>
                  <a:pt x="1451610" y="132080"/>
                </a:lnTo>
                <a:lnTo>
                  <a:pt x="1451610" y="74930"/>
                </a:lnTo>
                <a:lnTo>
                  <a:pt x="1440942" y="52994"/>
                </a:lnTo>
                <a:lnTo>
                  <a:pt x="1411986" y="32644"/>
                </a:lnTo>
                <a:lnTo>
                  <a:pt x="1369314" y="15768"/>
                </a:lnTo>
                <a:lnTo>
                  <a:pt x="1317498" y="4257"/>
                </a:lnTo>
                <a:lnTo>
                  <a:pt x="1261110" y="0"/>
                </a:lnTo>
                <a:lnTo>
                  <a:pt x="1118870" y="0"/>
                </a:lnTo>
                <a:lnTo>
                  <a:pt x="976630" y="0"/>
                </a:lnTo>
                <a:lnTo>
                  <a:pt x="782320" y="0"/>
                </a:lnTo>
                <a:lnTo>
                  <a:pt x="640080" y="0"/>
                </a:lnTo>
                <a:lnTo>
                  <a:pt x="497839" y="0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86400" y="5325710"/>
            <a:ext cx="69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so</a:t>
            </a:r>
            <a:r>
              <a:rPr sz="1800" i="1" spc="-15" dirty="0">
                <a:latin typeface="Arial"/>
                <a:cs typeface="Arial"/>
              </a:rPr>
              <a:t>u</a:t>
            </a:r>
            <a:r>
              <a:rPr sz="1800" i="1" spc="5" dirty="0">
                <a:latin typeface="Arial"/>
                <a:cs typeface="Arial"/>
              </a:rPr>
              <a:t>r</a:t>
            </a:r>
            <a:r>
              <a:rPr sz="1800" i="1" spc="-15" dirty="0">
                <a:latin typeface="Arial"/>
                <a:cs typeface="Arial"/>
              </a:rPr>
              <a:t>c</a:t>
            </a:r>
            <a:r>
              <a:rPr sz="1800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9839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2640" y="124139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59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55880">
            <a:solidFill>
              <a:srgbClr val="FE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8269" y="530190"/>
            <a:ext cx="7278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1495" algn="l"/>
                <a:tab pos="5309235" algn="l"/>
              </a:tabLst>
            </a:pPr>
            <a:r>
              <a:rPr spc="-5" dirty="0"/>
              <a:t>Th</a:t>
            </a:r>
            <a:r>
              <a:rPr dirty="0"/>
              <a:t>e	</a:t>
            </a:r>
            <a:r>
              <a:rPr b="1" spc="-5" dirty="0">
                <a:latin typeface="Courier New"/>
                <a:cs typeface="Courier New"/>
              </a:rPr>
              <a:t>constan</a:t>
            </a:r>
            <a:r>
              <a:rPr b="1" dirty="0">
                <a:latin typeface="Courier New"/>
                <a:cs typeface="Courier New"/>
              </a:rPr>
              <a:t>t	</a:t>
            </a:r>
            <a:r>
              <a:rPr spc="-5" dirty="0"/>
              <a:t>qual</a:t>
            </a:r>
            <a:r>
              <a:rPr spc="5" dirty="0"/>
              <a:t>i</a:t>
            </a:r>
            <a:r>
              <a:rPr spc="-5" dirty="0"/>
              <a:t>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8410" y="217992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3156" y="2179920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821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9440" y="27641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40760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1722720"/>
            <a:ext cx="8567420" cy="2694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39420">
              <a:lnSpc>
                <a:spcPct val="100299"/>
              </a:lnSpc>
              <a:spcBef>
                <a:spcPts val="90"/>
              </a:spcBef>
              <a:tabLst>
                <a:tab pos="2019935" algn="l"/>
                <a:tab pos="3728085" algn="l"/>
              </a:tabLst>
            </a:pPr>
            <a:r>
              <a:rPr sz="2800" spc="-5" dirty="0">
                <a:latin typeface="Arial"/>
                <a:cs typeface="Arial"/>
              </a:rPr>
              <a:t>Similar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	</a:t>
            </a:r>
            <a:r>
              <a:rPr sz="2800" b="1" spc="-5" dirty="0">
                <a:latin typeface="Courier New"/>
                <a:cs typeface="Courier New"/>
              </a:rPr>
              <a:t>device	</a:t>
            </a:r>
            <a:r>
              <a:rPr sz="2800" dirty="0">
                <a:latin typeface="Arial"/>
                <a:cs typeface="Arial"/>
              </a:rPr>
              <a:t>, </a:t>
            </a:r>
            <a:r>
              <a:rPr sz="2800" spc="-5" dirty="0">
                <a:latin typeface="Arial"/>
                <a:cs typeface="Arial"/>
              </a:rPr>
              <a:t>denotes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(global) </a:t>
            </a:r>
            <a:r>
              <a:rPr sz="2800" dirty="0">
                <a:latin typeface="Arial"/>
                <a:cs typeface="Arial"/>
              </a:rPr>
              <a:t>variable  </a:t>
            </a:r>
            <a:r>
              <a:rPr sz="2800" spc="-5" dirty="0">
                <a:latin typeface="Arial"/>
                <a:cs typeface="Arial"/>
              </a:rPr>
              <a:t>that is allocated in constant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47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host </a:t>
            </a:r>
            <a:r>
              <a:rPr sz="2800" spc="-5" dirty="0">
                <a:latin typeface="Arial"/>
                <a:cs typeface="Arial"/>
              </a:rPr>
              <a:t>must use </a:t>
            </a:r>
            <a:r>
              <a:rPr sz="2800" b="1" spc="-5" dirty="0">
                <a:latin typeface="Courier New"/>
                <a:cs typeface="Courier New"/>
              </a:rPr>
              <a:t>cudaMemcpyToSymbol()</a:t>
            </a:r>
            <a:r>
              <a:rPr sz="2800" b="1" spc="-905" dirty="0">
                <a:latin typeface="Courier New"/>
                <a:cs typeface="Courier New"/>
              </a:rPr>
              <a:t>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copy  data </a:t>
            </a:r>
            <a:r>
              <a:rPr sz="2800" dirty="0">
                <a:latin typeface="Arial"/>
                <a:cs typeface="Arial"/>
              </a:rPr>
              <a:t>from </a:t>
            </a:r>
            <a:r>
              <a:rPr sz="2800" spc="-5" dirty="0">
                <a:latin typeface="Arial"/>
                <a:cs typeface="Arial"/>
              </a:rPr>
              <a:t>host memory to constant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09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"/>
                <a:cs typeface="Arial"/>
              </a:rPr>
              <a:t>The device can not write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constant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spc="-5" dirty="0">
                <a:latin typeface="Arial"/>
                <a:cs typeface="Arial"/>
              </a:rPr>
              <a:t>See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cuda-rotate.cu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600"/>
            <a:ext cx="10079990" cy="7560309"/>
          </a:xfrm>
          <a:custGeom>
            <a:avLst/>
            <a:gdLst/>
            <a:ahLst/>
            <a:cxnLst/>
            <a:rect l="l" t="t" r="r" b="b"/>
            <a:pathLst>
              <a:path w="10079990" h="7560309">
                <a:moveTo>
                  <a:pt x="10079990" y="0"/>
                </a:moveTo>
                <a:lnTo>
                  <a:pt x="0" y="7560310"/>
                </a:lnTo>
              </a:path>
            </a:pathLst>
          </a:custGeom>
          <a:ln w="36659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00"/>
            <a:ext cx="10058400" cy="7543800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10058400" y="7543800"/>
                </a:lnTo>
              </a:path>
            </a:pathLst>
          </a:custGeom>
          <a:ln w="36659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5610" y="554320"/>
            <a:ext cx="412305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0165" algn="l"/>
              </a:tabLst>
            </a:pPr>
            <a:r>
              <a:rPr spc="-5" dirty="0"/>
              <a:t>Repo</a:t>
            </a:r>
            <a:r>
              <a:rPr spc="-10" dirty="0"/>
              <a:t>r</a:t>
            </a:r>
            <a:r>
              <a:rPr spc="5" dirty="0"/>
              <a:t>t</a:t>
            </a:r>
            <a:r>
              <a:rPr spc="-5" dirty="0"/>
              <a:t>in</a:t>
            </a:r>
            <a:r>
              <a:rPr dirty="0"/>
              <a:t>g	E</a:t>
            </a:r>
            <a:r>
              <a:rPr spc="-5" dirty="0"/>
              <a:t>r</a:t>
            </a:r>
            <a:r>
              <a:rPr dirty="0"/>
              <a:t>ro</a:t>
            </a:r>
            <a:r>
              <a:rPr spc="-5" dirty="0"/>
              <a:t>r</a:t>
            </a:r>
            <a:r>
              <a:rPr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6209665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All </a:t>
            </a: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spc="-5" dirty="0">
                <a:latin typeface="Arial"/>
                <a:cs typeface="Arial"/>
              </a:rPr>
              <a:t>API </a:t>
            </a:r>
            <a:r>
              <a:rPr sz="2800" dirty="0">
                <a:latin typeface="Arial"/>
                <a:cs typeface="Arial"/>
              </a:rPr>
              <a:t>calls </a:t>
            </a:r>
            <a:r>
              <a:rPr sz="2800" spc="-5" dirty="0">
                <a:latin typeface="Arial"/>
                <a:cs typeface="Arial"/>
              </a:rPr>
              <a:t>return an </a:t>
            </a:r>
            <a:r>
              <a:rPr sz="2800" dirty="0">
                <a:latin typeface="Arial"/>
                <a:cs typeface="Arial"/>
              </a:rPr>
              <a:t>error</a:t>
            </a:r>
            <a:r>
              <a:rPr sz="2800" spc="-3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code  (</a:t>
            </a:r>
            <a:r>
              <a:rPr sz="2800" b="1" spc="-5" dirty="0">
                <a:latin typeface="Courier New"/>
                <a:cs typeface="Courier New"/>
              </a:rPr>
              <a:t>cudaError_t</a:t>
            </a:r>
            <a:r>
              <a:rPr sz="2800" spc="-5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529170"/>
            <a:ext cx="153035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2596480"/>
            <a:ext cx="7793355" cy="12636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470"/>
              </a:spcBef>
            </a:pPr>
            <a:r>
              <a:rPr sz="2400" spc="-5" dirty="0">
                <a:latin typeface="Arial"/>
                <a:cs typeface="Arial"/>
              </a:rPr>
              <a:t>Error in the API call itself,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latin typeface="Arial"/>
                <a:cs typeface="Arial"/>
              </a:rPr>
              <a:t>Error in an earlier asynchronous operation (e.g.,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kernel)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b="1" spc="-5" dirty="0">
                <a:latin typeface="Courier New"/>
                <a:cs typeface="Courier New"/>
              </a:rPr>
              <a:t>cudaSuccess</a:t>
            </a:r>
            <a:r>
              <a:rPr sz="2400" b="1" spc="-77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means no error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40137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4929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3818913"/>
            <a:ext cx="8432800" cy="22980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5" dirty="0">
                <a:latin typeface="Arial"/>
                <a:cs typeface="Arial"/>
              </a:rPr>
              <a:t>Get the error code for the last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error:</a:t>
            </a:r>
            <a:endParaRPr sz="2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cudaError_t</a:t>
            </a:r>
            <a:r>
              <a:rPr sz="2200" b="1" spc="-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cudaGetLastError(void)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Arial"/>
                <a:cs typeface="Arial"/>
              </a:rPr>
              <a:t>Get </a:t>
            </a:r>
            <a:r>
              <a:rPr sz="2800" dirty="0">
                <a:latin typeface="Arial"/>
                <a:cs typeface="Arial"/>
              </a:rPr>
              <a:t>a string to </a:t>
            </a:r>
            <a:r>
              <a:rPr sz="2800" spc="-5" dirty="0">
                <a:latin typeface="Arial"/>
                <a:cs typeface="Arial"/>
              </a:rPr>
              <a:t>describe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error:</a:t>
            </a:r>
            <a:endParaRPr sz="2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2000" b="1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*cudaGetErrorString(cudaError_t)</a:t>
            </a:r>
            <a:endParaRPr sz="20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printf("%s\n",</a:t>
            </a:r>
            <a:r>
              <a:rPr sz="2000" b="1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cudaGetErrorString(cudaGetLastError()));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5610" y="554320"/>
            <a:ext cx="412305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0165" algn="l"/>
              </a:tabLst>
            </a:pPr>
            <a:r>
              <a:rPr spc="-5" dirty="0"/>
              <a:t>Repo</a:t>
            </a:r>
            <a:r>
              <a:rPr spc="-10" dirty="0"/>
              <a:t>r</a:t>
            </a:r>
            <a:r>
              <a:rPr spc="5" dirty="0"/>
              <a:t>t</a:t>
            </a:r>
            <a:r>
              <a:rPr spc="-5" dirty="0"/>
              <a:t>in</a:t>
            </a:r>
            <a:r>
              <a:rPr dirty="0"/>
              <a:t>g	E</a:t>
            </a:r>
            <a:r>
              <a:rPr spc="-5" dirty="0"/>
              <a:t>r</a:t>
            </a:r>
            <a:r>
              <a:rPr dirty="0"/>
              <a:t>ro</a:t>
            </a:r>
            <a:r>
              <a:rPr spc="-5" dirty="0"/>
              <a:t>r</a:t>
            </a:r>
            <a:r>
              <a:rPr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608631"/>
            <a:ext cx="8272780" cy="139700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spc="-5" dirty="0">
                <a:latin typeface="Arial"/>
                <a:cs typeface="Arial"/>
              </a:rPr>
              <a:t>Some useful macros defined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60" dirty="0">
                <a:latin typeface="Arial"/>
                <a:cs typeface="Arial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hpc.h</a:t>
            </a:r>
            <a:endParaRPr sz="2800">
              <a:latin typeface="Courier New"/>
              <a:cs typeface="Courier New"/>
            </a:endParaRPr>
          </a:p>
          <a:p>
            <a:pPr marL="444500" marR="5080" indent="-288290">
              <a:lnSpc>
                <a:spcPct val="100000"/>
              </a:lnSpc>
              <a:spcBef>
                <a:spcPts val="770"/>
              </a:spcBef>
              <a:tabLst>
                <a:tab pos="44386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b="1" spc="-5" dirty="0">
                <a:solidFill>
                  <a:srgbClr val="0000FF"/>
                </a:solidFill>
                <a:latin typeface="Courier New"/>
                <a:cs typeface="Courier New"/>
              </a:rPr>
              <a:t>cudaSafeCall(Exp)</a:t>
            </a:r>
            <a:r>
              <a:rPr sz="2400" b="1" spc="-7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execute Exp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checks for return  status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0989" y="310956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Arial"/>
                <a:cs typeface="Arial"/>
              </a:rPr>
              <a:t>●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3686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89" y="3032090"/>
            <a:ext cx="7660005" cy="13741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43865" marR="419734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Exp can be any CUDA </a:t>
            </a:r>
            <a:r>
              <a:rPr sz="2000" spc="-5" dirty="0">
                <a:latin typeface="Arial"/>
                <a:cs typeface="Arial"/>
              </a:rPr>
              <a:t>function </a:t>
            </a:r>
            <a:r>
              <a:rPr sz="2000" dirty="0">
                <a:latin typeface="Arial"/>
                <a:cs typeface="Arial"/>
              </a:rPr>
              <a:t>returning </a:t>
            </a:r>
            <a:r>
              <a:rPr sz="2000" spc="-5" dirty="0">
                <a:latin typeface="Arial"/>
                <a:cs typeface="Arial"/>
              </a:rPr>
              <a:t>an </a:t>
            </a:r>
            <a:r>
              <a:rPr sz="2000" dirty="0">
                <a:latin typeface="Arial"/>
                <a:cs typeface="Arial"/>
              </a:rPr>
              <a:t>error code,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e.g.,  </a:t>
            </a:r>
            <a:r>
              <a:rPr sz="2000" dirty="0">
                <a:latin typeface="Arial"/>
                <a:cs typeface="Arial"/>
              </a:rPr>
              <a:t>cudaMalloc, </a:t>
            </a:r>
            <a:r>
              <a:rPr sz="2000" spc="-15" dirty="0">
                <a:latin typeface="Arial"/>
                <a:cs typeface="Arial"/>
              </a:rPr>
              <a:t>cudaMemcpy, </a:t>
            </a: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5"/>
              </a:spcBef>
            </a:pPr>
            <a:r>
              <a:rPr sz="2400" b="1" spc="-5" dirty="0">
                <a:solidFill>
                  <a:srgbClr val="0000FF"/>
                </a:solidFill>
                <a:latin typeface="Courier New"/>
                <a:cs typeface="Courier New"/>
              </a:rPr>
              <a:t>cudaCheckError()</a:t>
            </a:r>
            <a:r>
              <a:rPr sz="2400" b="1" spc="-7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latin typeface="Arial"/>
                <a:cs typeface="Arial"/>
              </a:rPr>
              <a:t>checks error code from last CUDA  operation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0989" y="4398610"/>
            <a:ext cx="6836409" cy="7035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370"/>
              </a:spcBef>
              <a:buSzPct val="45000"/>
              <a:buChar char="●"/>
              <a:tabLst>
                <a:tab pos="228600" algn="l"/>
              </a:tabLst>
            </a:pPr>
            <a:r>
              <a:rPr sz="2000" spc="-20" dirty="0">
                <a:latin typeface="Arial"/>
                <a:cs typeface="Arial"/>
              </a:rPr>
              <a:t>Usually, </a:t>
            </a:r>
            <a:r>
              <a:rPr sz="2000" dirty="0">
                <a:latin typeface="Arial"/>
                <a:cs typeface="Arial"/>
              </a:rPr>
              <a:t>a kernel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call</a:t>
            </a:r>
            <a:endParaRPr sz="20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70"/>
              </a:spcBef>
              <a:buSzPct val="45000"/>
              <a:buFont typeface="Arial"/>
              <a:buChar char="●"/>
              <a:tabLst>
                <a:tab pos="228600" algn="l"/>
              </a:tabLst>
            </a:pPr>
            <a:r>
              <a:rPr sz="2000" b="1" spc="-5" dirty="0">
                <a:latin typeface="Courier New"/>
                <a:cs typeface="Courier New"/>
              </a:rPr>
              <a:t>cudaCheckError()</a:t>
            </a:r>
            <a:r>
              <a:rPr sz="2000" b="1" spc="-715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calls </a:t>
            </a:r>
            <a:r>
              <a:rPr sz="2000" b="1" spc="-5" dirty="0">
                <a:latin typeface="Courier New"/>
                <a:cs typeface="Courier New"/>
              </a:rPr>
              <a:t>cudaDeviceSynchronize()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600" y="5258399"/>
            <a:ext cx="9601200" cy="114427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5735" rIns="0" bIns="0" rtlCol="0">
            <a:spAutoFit/>
          </a:bodyPr>
          <a:lstStyle/>
          <a:p>
            <a:pPr marL="182245" marR="221615">
              <a:lnSpc>
                <a:spcPts val="2039"/>
              </a:lnSpc>
              <a:spcBef>
                <a:spcPts val="1305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cudaSafeCall</a:t>
            </a:r>
            <a:r>
              <a:rPr sz="1800" spc="-5" dirty="0">
                <a:latin typeface="Courier New"/>
                <a:cs typeface="Courier New"/>
              </a:rPr>
              <a:t>( </a:t>
            </a:r>
            <a:r>
              <a:rPr sz="1800" b="1" spc="-5" dirty="0">
                <a:latin typeface="Courier New"/>
                <a:cs typeface="Courier New"/>
              </a:rPr>
              <a:t>cudaMemcpy</a:t>
            </a:r>
            <a:r>
              <a:rPr sz="1800" spc="-5" dirty="0">
                <a:latin typeface="Courier New"/>
                <a:cs typeface="Courier New"/>
              </a:rPr>
              <a:t>(d_a, h_a, size, cudaMemcpyHostToDevice) );  my_kernel&lt;&lt;&lt; 1, </a:t>
            </a:r>
            <a:r>
              <a:rPr sz="1800" dirty="0">
                <a:latin typeface="Courier New"/>
                <a:cs typeface="Courier New"/>
              </a:rPr>
              <a:t>1 </a:t>
            </a:r>
            <a:r>
              <a:rPr sz="1800" spc="-5" dirty="0">
                <a:latin typeface="Courier New"/>
                <a:cs typeface="Courier New"/>
              </a:rPr>
              <a:t>&gt;&gt;&gt;(d_a);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cudaCheckError</a:t>
            </a:r>
            <a:r>
              <a:rPr sz="1800" spc="-5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  <a:p>
            <a:pPr marL="182245">
              <a:lnSpc>
                <a:spcPts val="1989"/>
              </a:lnSpc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cudaSafeCall</a:t>
            </a:r>
            <a:r>
              <a:rPr sz="1800" spc="-5" dirty="0">
                <a:latin typeface="Courier New"/>
                <a:cs typeface="Courier New"/>
              </a:rPr>
              <a:t>( </a:t>
            </a:r>
            <a:r>
              <a:rPr sz="1800" b="1" spc="-5" dirty="0">
                <a:latin typeface="Courier New"/>
                <a:cs typeface="Courier New"/>
              </a:rPr>
              <a:t>cudaMemcpy</a:t>
            </a:r>
            <a:r>
              <a:rPr sz="1800" spc="-5" dirty="0">
                <a:latin typeface="Courier New"/>
                <a:cs typeface="Courier New"/>
              </a:rPr>
              <a:t>(h_a, d_a, size, cudaMemcpyDeviceToHost)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1260" y="554320"/>
            <a:ext cx="5150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Device</a:t>
            </a:r>
            <a:r>
              <a:rPr spc="-55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6191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Application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query and select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GPUs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57489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290763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3239099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"/>
                <a:cs typeface="Arial"/>
              </a:rPr>
              <a:t>–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6800" y="2146899"/>
            <a:ext cx="8131175" cy="1355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3707765" indent="-288290">
              <a:lnSpc>
                <a:spcPct val="1213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2025" spc="-7" baseline="6172" dirty="0">
                <a:latin typeface="Arial"/>
                <a:cs typeface="Arial"/>
              </a:rPr>
              <a:t>–	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cudaGetDeviceCount(int *count)  cudaSetDevice(int device)  cudaGetDevice(int</a:t>
            </a:r>
            <a:r>
              <a:rPr sz="1800" b="1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*device)</a:t>
            </a:r>
            <a:endParaRPr sz="1800">
              <a:latin typeface="Courier New"/>
              <a:cs typeface="Courier New"/>
            </a:endParaRPr>
          </a:p>
          <a:p>
            <a:pPr marL="300990">
              <a:lnSpc>
                <a:spcPct val="100000"/>
              </a:lnSpc>
              <a:spcBef>
                <a:spcPts val="450"/>
              </a:spcBef>
            </a:pP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cudaGetDeviceProperties(cudaDeviceProp *prop, int</a:t>
            </a:r>
            <a:r>
              <a:rPr sz="1800" b="1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ourier New"/>
                <a:cs typeface="Courier New"/>
              </a:rPr>
              <a:t>device)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440" y="36493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440" y="413699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289" y="3477859"/>
            <a:ext cx="7063740" cy="10007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800" spc="-5" dirty="0">
                <a:latin typeface="Arial"/>
                <a:cs typeface="Arial"/>
              </a:rPr>
              <a:t>Multiple threads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share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device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single thread </a:t>
            </a:r>
            <a:r>
              <a:rPr sz="2800" dirty="0">
                <a:latin typeface="Arial"/>
                <a:cs typeface="Arial"/>
              </a:rPr>
              <a:t>can </a:t>
            </a:r>
            <a:r>
              <a:rPr sz="2800" spc="-5" dirty="0">
                <a:latin typeface="Arial"/>
                <a:cs typeface="Arial"/>
              </a:rPr>
              <a:t>manage multiple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devices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6800" y="49967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6800" y="4443060"/>
            <a:ext cx="8261984" cy="127381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300355" algn="l"/>
              </a:tabLst>
            </a:pPr>
            <a:r>
              <a:rPr sz="2700" spc="-7" baseline="9259" dirty="0">
                <a:latin typeface="Arial"/>
                <a:cs typeface="Arial"/>
              </a:rPr>
              <a:t>–	</a:t>
            </a:r>
            <a:r>
              <a:rPr sz="2400" b="1" spc="-5" dirty="0">
                <a:solidFill>
                  <a:srgbClr val="0000FF"/>
                </a:solidFill>
                <a:latin typeface="Courier New"/>
                <a:cs typeface="Courier New"/>
              </a:rPr>
              <a:t>cudaSetDevice(i)</a:t>
            </a:r>
            <a:r>
              <a:rPr sz="2400" b="1" spc="-7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select current device</a:t>
            </a:r>
            <a:endParaRPr sz="2400">
              <a:latin typeface="Arial"/>
              <a:cs typeface="Arial"/>
            </a:endParaRPr>
          </a:p>
          <a:p>
            <a:pPr marL="300990" marR="5080">
              <a:lnSpc>
                <a:spcPct val="100299"/>
              </a:lnSpc>
              <a:spcBef>
                <a:spcPts val="580"/>
              </a:spcBef>
            </a:pPr>
            <a:r>
              <a:rPr sz="2400" b="1" spc="-5" dirty="0">
                <a:solidFill>
                  <a:srgbClr val="0000FF"/>
                </a:solidFill>
                <a:latin typeface="Courier New"/>
                <a:cs typeface="Courier New"/>
              </a:rPr>
              <a:t>cudaMemcpy(…)</a:t>
            </a:r>
            <a:r>
              <a:rPr sz="2400" b="1" spc="-819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peer-to-peer copies (requires </a:t>
            </a: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and  device support)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350" y="7071959"/>
            <a:ext cx="157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600"/>
            <a:ext cx="10079990" cy="7560309"/>
          </a:xfrm>
          <a:custGeom>
            <a:avLst/>
            <a:gdLst/>
            <a:ahLst/>
            <a:cxnLst/>
            <a:rect l="l" t="t" r="r" b="b"/>
            <a:pathLst>
              <a:path w="10079990" h="7560309">
                <a:moveTo>
                  <a:pt x="10079990" y="0"/>
                </a:moveTo>
                <a:lnTo>
                  <a:pt x="0" y="7560310"/>
                </a:lnTo>
              </a:path>
            </a:pathLst>
          </a:custGeom>
          <a:ln w="36659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00"/>
            <a:ext cx="10058400" cy="7543800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10058400" y="7543800"/>
                </a:lnTo>
              </a:path>
            </a:pathLst>
          </a:custGeom>
          <a:ln w="36659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1260" y="554320"/>
            <a:ext cx="5150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Device</a:t>
            </a:r>
            <a:r>
              <a:rPr spc="-55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40" y="314766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0544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722720"/>
            <a:ext cx="8504555" cy="31076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6600"/>
              </a:lnSpc>
              <a:spcBef>
                <a:spcPts val="215"/>
              </a:spcBef>
            </a:pPr>
            <a:r>
              <a:rPr sz="2800" spc="-5" dirty="0">
                <a:latin typeface="Arial"/>
                <a:cs typeface="Arial"/>
              </a:rPr>
              <a:t>On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multi-GPU installation, </a:t>
            </a:r>
            <a:r>
              <a:rPr sz="2800" dirty="0">
                <a:latin typeface="Arial"/>
                <a:cs typeface="Arial"/>
              </a:rPr>
              <a:t>you can </a:t>
            </a:r>
            <a:r>
              <a:rPr sz="2800" spc="-5" dirty="0">
                <a:latin typeface="Arial"/>
                <a:cs typeface="Arial"/>
              </a:rPr>
              <a:t>select the device 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use with the </a:t>
            </a:r>
            <a:r>
              <a:rPr sz="2800" b="1" spc="-5" dirty="0">
                <a:latin typeface="Courier New"/>
                <a:cs typeface="Courier New"/>
              </a:rPr>
              <a:t>CUDA_VISIBLE_DEVICES  </a:t>
            </a:r>
            <a:r>
              <a:rPr sz="2800" spc="-5" dirty="0">
                <a:latin typeface="Arial"/>
                <a:cs typeface="Arial"/>
              </a:rPr>
              <a:t>environment variable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800" b="1" spc="-5" dirty="0">
                <a:solidFill>
                  <a:srgbClr val="0000FF"/>
                </a:solidFill>
                <a:latin typeface="Courier New"/>
                <a:cs typeface="Courier New"/>
              </a:rPr>
              <a:t>CUDA_VISIBLE_DEVICES=0</a:t>
            </a:r>
            <a:r>
              <a:rPr sz="2800" b="1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ourier New"/>
                <a:cs typeface="Courier New"/>
              </a:rPr>
              <a:t>./cuda-stencil1d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select the first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-5" dirty="0">
                <a:solidFill>
                  <a:srgbClr val="0000FF"/>
                </a:solidFill>
                <a:latin typeface="Courier New"/>
                <a:cs typeface="Courier New"/>
              </a:rPr>
              <a:t>CUDA_VISIBLE_DEVICES=1</a:t>
            </a:r>
            <a:r>
              <a:rPr sz="2800" b="1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ourier New"/>
                <a:cs typeface="Courier New"/>
              </a:rPr>
              <a:t>./cuda-stencil1d</a:t>
            </a:r>
            <a:endParaRPr sz="2800">
              <a:latin typeface="Courier New"/>
              <a:cs typeface="Courier New"/>
            </a:endParaRPr>
          </a:p>
          <a:p>
            <a:pPr marL="444500" indent="-288290">
              <a:lnSpc>
                <a:spcPct val="100000"/>
              </a:lnSpc>
              <a:spcBef>
                <a:spcPts val="770"/>
              </a:spcBef>
              <a:buSzPct val="75000"/>
              <a:buChar char="–"/>
              <a:tabLst>
                <a:tab pos="443865" algn="l"/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select the second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15252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Program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5851" y="6888119"/>
            <a:ext cx="3683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7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4200" y="554320"/>
            <a:ext cx="63588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Limits on </a:t>
            </a:r>
            <a:r>
              <a:rPr spc="-10" dirty="0"/>
              <a:t>the </a:t>
            </a:r>
            <a:r>
              <a:rPr spc="-5" dirty="0"/>
              <a:t>lab</a:t>
            </a:r>
            <a:r>
              <a:rPr spc="-55" dirty="0"/>
              <a:t> </a:t>
            </a:r>
            <a:r>
              <a:rPr spc="-5" dirty="0"/>
              <a:t>machine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4844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3678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630010"/>
            <a:ext cx="7940675" cy="149225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800" spc="-5" dirty="0">
                <a:latin typeface="Arial"/>
                <a:cs typeface="Arial"/>
              </a:rPr>
              <a:t>Use the </a:t>
            </a:r>
            <a:r>
              <a:rPr sz="2800" b="1" spc="-5" dirty="0">
                <a:latin typeface="Courier New"/>
                <a:cs typeface="Courier New"/>
              </a:rPr>
              <a:t>deviceQuery</a:t>
            </a:r>
            <a:r>
              <a:rPr sz="2800" b="1" spc="-89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command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299"/>
              </a:lnSpc>
              <a:spcBef>
                <a:spcPts val="720"/>
              </a:spcBef>
            </a:pPr>
            <a:r>
              <a:rPr sz="2800" b="1" spc="-5" dirty="0">
                <a:latin typeface="Courier New"/>
                <a:cs typeface="Courier New"/>
              </a:rPr>
              <a:t>isi-raptor03</a:t>
            </a:r>
            <a:r>
              <a:rPr sz="2800" b="1" spc="-890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Arial"/>
                <a:cs typeface="Arial"/>
              </a:rPr>
              <a:t>has three identical </a:t>
            </a:r>
            <a:r>
              <a:rPr sz="2800" spc="-10" dirty="0">
                <a:latin typeface="Arial"/>
                <a:cs typeface="Arial"/>
              </a:rPr>
              <a:t>GPUs </a:t>
            </a:r>
            <a:r>
              <a:rPr sz="2800" spc="-5" dirty="0">
                <a:latin typeface="Arial"/>
                <a:cs typeface="Arial"/>
              </a:rPr>
              <a:t>with the  following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features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1960" y="3235290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60">
                <a:moveTo>
                  <a:pt x="0" y="0"/>
                </a:moveTo>
                <a:lnTo>
                  <a:pt x="3768090" y="0"/>
                </a:lnTo>
                <a:lnTo>
                  <a:pt x="37680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0050" y="3235290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60">
                <a:moveTo>
                  <a:pt x="0" y="0"/>
                </a:moveTo>
                <a:lnTo>
                  <a:pt x="3221990" y="0"/>
                </a:lnTo>
                <a:lnTo>
                  <a:pt x="32219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1960" y="3689949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60">
                <a:moveTo>
                  <a:pt x="0" y="0"/>
                </a:moveTo>
                <a:lnTo>
                  <a:pt x="3768090" y="0"/>
                </a:lnTo>
                <a:lnTo>
                  <a:pt x="37680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0050" y="3689949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60">
                <a:moveTo>
                  <a:pt x="0" y="0"/>
                </a:moveTo>
                <a:lnTo>
                  <a:pt x="3221990" y="0"/>
                </a:lnTo>
                <a:lnTo>
                  <a:pt x="32219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1960" y="4144610"/>
            <a:ext cx="3768090" cy="453390"/>
          </a:xfrm>
          <a:custGeom>
            <a:avLst/>
            <a:gdLst/>
            <a:ahLst/>
            <a:cxnLst/>
            <a:rect l="l" t="t" r="r" b="b"/>
            <a:pathLst>
              <a:path w="3768090" h="453389">
                <a:moveTo>
                  <a:pt x="0" y="0"/>
                </a:moveTo>
                <a:lnTo>
                  <a:pt x="3768090" y="0"/>
                </a:lnTo>
                <a:lnTo>
                  <a:pt x="3768090" y="453389"/>
                </a:lnTo>
                <a:lnTo>
                  <a:pt x="0" y="45338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0050" y="4144610"/>
            <a:ext cx="3221990" cy="453390"/>
          </a:xfrm>
          <a:custGeom>
            <a:avLst/>
            <a:gdLst/>
            <a:ahLst/>
            <a:cxnLst/>
            <a:rect l="l" t="t" r="r" b="b"/>
            <a:pathLst>
              <a:path w="3221990" h="453389">
                <a:moveTo>
                  <a:pt x="0" y="0"/>
                </a:moveTo>
                <a:lnTo>
                  <a:pt x="3221990" y="0"/>
                </a:lnTo>
                <a:lnTo>
                  <a:pt x="3221990" y="453389"/>
                </a:lnTo>
                <a:lnTo>
                  <a:pt x="0" y="45338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1960" y="4597999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60">
                <a:moveTo>
                  <a:pt x="0" y="0"/>
                </a:moveTo>
                <a:lnTo>
                  <a:pt x="3768090" y="0"/>
                </a:lnTo>
                <a:lnTo>
                  <a:pt x="37680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0050" y="4597999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60">
                <a:moveTo>
                  <a:pt x="0" y="0"/>
                </a:moveTo>
                <a:lnTo>
                  <a:pt x="3221990" y="0"/>
                </a:lnTo>
                <a:lnTo>
                  <a:pt x="32219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1960" y="5052660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60">
                <a:moveTo>
                  <a:pt x="0" y="0"/>
                </a:moveTo>
                <a:lnTo>
                  <a:pt x="3768090" y="0"/>
                </a:lnTo>
                <a:lnTo>
                  <a:pt x="37680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80050" y="5052660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60">
                <a:moveTo>
                  <a:pt x="0" y="0"/>
                </a:moveTo>
                <a:lnTo>
                  <a:pt x="3221990" y="0"/>
                </a:lnTo>
                <a:lnTo>
                  <a:pt x="32219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1960" y="5507320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60">
                <a:moveTo>
                  <a:pt x="0" y="0"/>
                </a:moveTo>
                <a:lnTo>
                  <a:pt x="3768090" y="0"/>
                </a:lnTo>
                <a:lnTo>
                  <a:pt x="37680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0050" y="5507320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60">
                <a:moveTo>
                  <a:pt x="0" y="0"/>
                </a:moveTo>
                <a:lnTo>
                  <a:pt x="3221990" y="0"/>
                </a:lnTo>
                <a:lnTo>
                  <a:pt x="32219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11960" y="5961980"/>
            <a:ext cx="3768090" cy="453390"/>
          </a:xfrm>
          <a:custGeom>
            <a:avLst/>
            <a:gdLst/>
            <a:ahLst/>
            <a:cxnLst/>
            <a:rect l="l" t="t" r="r" b="b"/>
            <a:pathLst>
              <a:path w="3768090" h="453389">
                <a:moveTo>
                  <a:pt x="0" y="0"/>
                </a:moveTo>
                <a:lnTo>
                  <a:pt x="3768090" y="0"/>
                </a:lnTo>
                <a:lnTo>
                  <a:pt x="3768090" y="453390"/>
                </a:lnTo>
                <a:lnTo>
                  <a:pt x="0" y="45339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0050" y="5961980"/>
            <a:ext cx="3221990" cy="453390"/>
          </a:xfrm>
          <a:custGeom>
            <a:avLst/>
            <a:gdLst/>
            <a:ahLst/>
            <a:cxnLst/>
            <a:rect l="l" t="t" r="r" b="b"/>
            <a:pathLst>
              <a:path w="3221990" h="453389">
                <a:moveTo>
                  <a:pt x="0" y="0"/>
                </a:moveTo>
                <a:lnTo>
                  <a:pt x="3221990" y="0"/>
                </a:lnTo>
                <a:lnTo>
                  <a:pt x="3221990" y="453390"/>
                </a:lnTo>
                <a:lnTo>
                  <a:pt x="0" y="45339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11960" y="6415370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59">
                <a:moveTo>
                  <a:pt x="0" y="0"/>
                </a:moveTo>
                <a:lnTo>
                  <a:pt x="3768090" y="0"/>
                </a:lnTo>
                <a:lnTo>
                  <a:pt x="37680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0050" y="6415370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59">
                <a:moveTo>
                  <a:pt x="0" y="0"/>
                </a:moveTo>
                <a:lnTo>
                  <a:pt x="3221990" y="0"/>
                </a:lnTo>
                <a:lnTo>
                  <a:pt x="3221990" y="454660"/>
                </a:lnTo>
                <a:lnTo>
                  <a:pt x="0" y="454660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11960" y="6870030"/>
            <a:ext cx="3768090" cy="454659"/>
          </a:xfrm>
          <a:custGeom>
            <a:avLst/>
            <a:gdLst/>
            <a:ahLst/>
            <a:cxnLst/>
            <a:rect l="l" t="t" r="r" b="b"/>
            <a:pathLst>
              <a:path w="3768090" h="454659">
                <a:moveTo>
                  <a:pt x="0" y="0"/>
                </a:moveTo>
                <a:lnTo>
                  <a:pt x="3768090" y="0"/>
                </a:lnTo>
                <a:lnTo>
                  <a:pt x="37680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66570" y="3301330"/>
            <a:ext cx="3348354" cy="393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CUDA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capability</a:t>
            </a:r>
            <a:endParaRPr sz="1800">
              <a:latin typeface="Arial"/>
              <a:cs typeface="Arial"/>
            </a:endParaRPr>
          </a:p>
          <a:p>
            <a:pPr marR="1793875">
              <a:lnSpc>
                <a:spcPts val="3579"/>
              </a:lnSpc>
              <a:spcBef>
                <a:spcPts val="345"/>
              </a:spcBef>
            </a:pPr>
            <a:r>
              <a:rPr sz="1800" spc="-10" dirty="0">
                <a:latin typeface="Arial"/>
                <a:cs typeface="Arial"/>
              </a:rPr>
              <a:t>Global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  CUDA </a:t>
            </a:r>
            <a:r>
              <a:rPr sz="1800" spc="-10" dirty="0">
                <a:latin typeface="Arial"/>
                <a:cs typeface="Arial"/>
              </a:rPr>
              <a:t>cores  </a:t>
            </a:r>
            <a:r>
              <a:rPr sz="1800" spc="-20" dirty="0">
                <a:latin typeface="Arial"/>
                <a:cs typeface="Arial"/>
              </a:rPr>
              <a:t>Warp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R="728345">
              <a:lnSpc>
                <a:spcPts val="357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Shared memory per </a:t>
            </a:r>
            <a:r>
              <a:rPr sz="1800" spc="-10" dirty="0">
                <a:latin typeface="Arial"/>
                <a:cs typeface="Arial"/>
              </a:rPr>
              <a:t>block  Constant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R="5080">
              <a:lnSpc>
                <a:spcPts val="3579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Max </a:t>
            </a:r>
            <a:r>
              <a:rPr sz="1800" spc="-10" dirty="0">
                <a:latin typeface="Arial"/>
                <a:cs typeface="Arial"/>
              </a:rPr>
              <a:t>number of </a:t>
            </a:r>
            <a:r>
              <a:rPr sz="1800" spc="-5" dirty="0">
                <a:latin typeface="Arial"/>
                <a:cs typeface="Arial"/>
              </a:rPr>
              <a:t>threads per </a:t>
            </a:r>
            <a:r>
              <a:rPr sz="1800" spc="-10" dirty="0">
                <a:latin typeface="Arial"/>
                <a:cs typeface="Arial"/>
              </a:rPr>
              <a:t>block  </a:t>
            </a:r>
            <a:r>
              <a:rPr sz="1800" dirty="0">
                <a:latin typeface="Arial"/>
                <a:cs typeface="Arial"/>
              </a:rPr>
              <a:t>Max size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thread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Arial"/>
                <a:cs typeface="Arial"/>
              </a:rPr>
              <a:t>Max </a:t>
            </a:r>
            <a:r>
              <a:rPr sz="1800" spc="-5" dirty="0">
                <a:latin typeface="Arial"/>
                <a:cs typeface="Arial"/>
              </a:rPr>
              <a:t>grid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80050" y="6870030"/>
            <a:ext cx="3221990" cy="454659"/>
          </a:xfrm>
          <a:custGeom>
            <a:avLst/>
            <a:gdLst/>
            <a:ahLst/>
            <a:cxnLst/>
            <a:rect l="l" t="t" r="r" b="b"/>
            <a:pathLst>
              <a:path w="3221990" h="454659">
                <a:moveTo>
                  <a:pt x="0" y="0"/>
                </a:moveTo>
                <a:lnTo>
                  <a:pt x="3221990" y="0"/>
                </a:lnTo>
                <a:lnTo>
                  <a:pt x="3221990" y="454659"/>
                </a:lnTo>
                <a:lnTo>
                  <a:pt x="0" y="45465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34659" y="3301330"/>
            <a:ext cx="2952115" cy="393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6.1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r>
              <a:rPr sz="1800" spc="-40" dirty="0">
                <a:latin typeface="Arial"/>
                <a:cs typeface="Arial"/>
              </a:rPr>
              <a:t>8114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/>
                <a:cs typeface="Arial"/>
              </a:rPr>
              <a:t>1920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/>
                <a:cs typeface="Arial"/>
              </a:rPr>
              <a:t>49152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r>
              <a:rPr sz="1800" spc="-10" dirty="0">
                <a:latin typeface="Arial"/>
                <a:cs typeface="Arial"/>
              </a:rPr>
              <a:t>65536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/>
                <a:cs typeface="Arial"/>
              </a:rPr>
              <a:t>1024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latin typeface="Arial"/>
                <a:cs typeface="Arial"/>
              </a:rPr>
              <a:t>(1024, </a:t>
            </a:r>
            <a:r>
              <a:rPr sz="1800" spc="-10" dirty="0">
                <a:latin typeface="Arial"/>
                <a:cs typeface="Arial"/>
              </a:rPr>
              <a:t>1024,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64)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r>
              <a:rPr sz="1800" spc="-10" dirty="0">
                <a:latin typeface="Arial"/>
                <a:cs typeface="Arial"/>
              </a:rPr>
              <a:t>(2147483647, 65535,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65535)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554320"/>
            <a:ext cx="63588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Limits on </a:t>
            </a:r>
            <a:r>
              <a:rPr spc="-10" dirty="0"/>
              <a:t>the </a:t>
            </a:r>
            <a:r>
              <a:rPr spc="-5" dirty="0"/>
              <a:t>lab</a:t>
            </a:r>
            <a:r>
              <a:rPr spc="-55" dirty="0"/>
              <a:t> </a:t>
            </a:r>
            <a:r>
              <a:rPr spc="-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31298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2720"/>
            <a:ext cx="8456930" cy="21450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449580">
              <a:lnSpc>
                <a:spcPts val="3120"/>
              </a:lnSpc>
              <a:spcBef>
                <a:spcPts val="405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compiler for the currently installed </a:t>
            </a:r>
            <a:r>
              <a:rPr sz="2800" spc="-10" dirty="0">
                <a:latin typeface="Arial"/>
                <a:cs typeface="Arial"/>
              </a:rPr>
              <a:t>CUDA SDK  </a:t>
            </a:r>
            <a:r>
              <a:rPr sz="2800" dirty="0">
                <a:latin typeface="Arial"/>
                <a:cs typeface="Arial"/>
              </a:rPr>
              <a:t>version </a:t>
            </a:r>
            <a:r>
              <a:rPr sz="2800" spc="-5" dirty="0">
                <a:latin typeface="Arial"/>
                <a:cs typeface="Arial"/>
              </a:rPr>
              <a:t>produces code for older </a:t>
            </a:r>
            <a:r>
              <a:rPr sz="2800" spc="-10" dirty="0">
                <a:latin typeface="Arial"/>
                <a:cs typeface="Arial"/>
              </a:rPr>
              <a:t>GPU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architectures</a:t>
            </a:r>
            <a:endParaRPr sz="28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45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with max grid size (65535,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65535)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3120"/>
              </a:lnSpc>
              <a:spcBef>
                <a:spcPts val="635"/>
              </a:spcBef>
            </a:pPr>
            <a:r>
              <a:rPr sz="2800" dirty="0">
                <a:latin typeface="Arial"/>
                <a:cs typeface="Arial"/>
              </a:rPr>
              <a:t>If you </a:t>
            </a: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grid with gridDim.x </a:t>
            </a:r>
            <a:r>
              <a:rPr sz="2800" dirty="0">
                <a:latin typeface="Arial"/>
                <a:cs typeface="Arial"/>
              </a:rPr>
              <a:t>&gt; </a:t>
            </a:r>
            <a:r>
              <a:rPr sz="2800" spc="-5" dirty="0">
                <a:latin typeface="Arial"/>
                <a:cs typeface="Arial"/>
              </a:rPr>
              <a:t>65535 </a:t>
            </a:r>
            <a:r>
              <a:rPr sz="2800" dirty="0">
                <a:latin typeface="Arial"/>
                <a:cs typeface="Arial"/>
              </a:rPr>
              <a:t>you </a:t>
            </a:r>
            <a:r>
              <a:rPr sz="2800" spc="-5" dirty="0">
                <a:latin typeface="Arial"/>
                <a:cs typeface="Arial"/>
              </a:rPr>
              <a:t>need </a:t>
            </a:r>
            <a:r>
              <a:rPr sz="2800" dirty="0">
                <a:latin typeface="Arial"/>
                <a:cs typeface="Arial"/>
              </a:rPr>
              <a:t>to  </a:t>
            </a:r>
            <a:r>
              <a:rPr sz="2800" spc="-5" dirty="0">
                <a:latin typeface="Arial"/>
                <a:cs typeface="Arial"/>
              </a:rPr>
              <a:t>compile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35" y="4106235"/>
            <a:ext cx="8476615" cy="6432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367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210"/>
              </a:spcBef>
            </a:pP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nvcc </a:t>
            </a:r>
            <a:r>
              <a:rPr sz="1800" b="1" spc="-5" dirty="0">
                <a:solidFill>
                  <a:srgbClr val="FFFF00"/>
                </a:solidFill>
                <a:latin typeface="Courier New"/>
                <a:cs typeface="Courier New"/>
              </a:rPr>
              <a:t>--gpu-architecture compute_30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program.cu -o</a:t>
            </a:r>
            <a:r>
              <a:rPr sz="1800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ourier New"/>
                <a:cs typeface="Courier New"/>
              </a:rPr>
              <a:t>program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170" y="2949540"/>
            <a:ext cx="4559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000000"/>
                </a:solidFill>
              </a:rPr>
              <a:t>Higher </a:t>
            </a:r>
            <a:r>
              <a:rPr sz="3200" spc="-5" dirty="0">
                <a:solidFill>
                  <a:srgbClr val="000000"/>
                </a:solidFill>
              </a:rPr>
              <a:t>Block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Dimensions</a:t>
            </a:r>
            <a:endParaRPr sz="3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2520" y="344770"/>
            <a:ext cx="5305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Matrix-Matrix</a:t>
            </a:r>
            <a:r>
              <a:rPr spc="-60" dirty="0"/>
              <a:t> </a:t>
            </a:r>
            <a:r>
              <a:rPr spc="-5" dirty="0"/>
              <a:t>multiply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436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325210"/>
            <a:ext cx="5591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Multiply two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matrices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3800" y="5258399"/>
            <a:ext cx="2057400" cy="2057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0" y="2865720"/>
            <a:ext cx="1600200" cy="2057400"/>
          </a:xfrm>
          <a:custGeom>
            <a:avLst/>
            <a:gdLst/>
            <a:ahLst/>
            <a:cxnLst/>
            <a:rect l="l" t="t" r="r" b="b"/>
            <a:pathLst>
              <a:path w="1600200" h="2057400">
                <a:moveTo>
                  <a:pt x="0" y="2057400"/>
                </a:moveTo>
                <a:lnTo>
                  <a:pt x="1600200" y="2057400"/>
                </a:lnTo>
                <a:lnTo>
                  <a:pt x="16002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86572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373186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200" y="2058000"/>
            <a:ext cx="6629400" cy="29845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82245">
              <a:lnSpc>
                <a:spcPts val="1750"/>
              </a:lnSpc>
              <a:spcBef>
                <a:spcPts val="1190"/>
              </a:spcBef>
            </a:pPr>
            <a:r>
              <a:rPr sz="1500" b="1" spc="-5" dirty="0">
                <a:latin typeface="Courier New"/>
                <a:cs typeface="Courier New"/>
              </a:rPr>
              <a:t>void matmul( float *p, float* q, float *r, int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n)</a:t>
            </a:r>
            <a:endParaRPr sz="1500">
              <a:latin typeface="Courier New"/>
              <a:cs typeface="Courier New"/>
            </a:endParaRPr>
          </a:p>
          <a:p>
            <a:pPr marL="640080" marR="3581400" indent="-457200">
              <a:lnSpc>
                <a:spcPts val="1700"/>
              </a:lnSpc>
              <a:spcBef>
                <a:spcPts val="90"/>
              </a:spcBef>
              <a:tabLst>
                <a:tab pos="639445" algn="l"/>
              </a:tabLst>
            </a:pPr>
            <a:r>
              <a:rPr sz="1500" b="1" dirty="0">
                <a:latin typeface="Courier New"/>
                <a:cs typeface="Courier New"/>
              </a:rPr>
              <a:t>{	</a:t>
            </a:r>
            <a:r>
              <a:rPr sz="1500" b="1" spc="-5" dirty="0">
                <a:latin typeface="Courier New"/>
                <a:cs typeface="Courier New"/>
              </a:rPr>
              <a:t>int i, j, k; float v;  for (i=0; i&lt;n; i++)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1554480" marR="3124200" indent="-457200">
              <a:lnSpc>
                <a:spcPts val="1700"/>
              </a:lnSpc>
              <a:spcBef>
                <a:spcPts val="10"/>
              </a:spcBef>
            </a:pPr>
            <a:r>
              <a:rPr sz="1500" b="1" spc="-5" dirty="0">
                <a:latin typeface="Courier New"/>
                <a:cs typeface="Courier New"/>
              </a:rPr>
              <a:t>for (j=0; j&lt;n; j++)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  v =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0.0;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620"/>
              </a:lnSpc>
            </a:pPr>
            <a:r>
              <a:rPr sz="1500" b="1" spc="-5" dirty="0">
                <a:latin typeface="Courier New"/>
                <a:cs typeface="Courier New"/>
              </a:rPr>
              <a:t>for (k=0; k&lt;n; k++)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0116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v </a:t>
            </a:r>
            <a:r>
              <a:rPr sz="1500" b="1" spc="-5" dirty="0">
                <a:latin typeface="Courier New"/>
                <a:cs typeface="Courier New"/>
              </a:rPr>
              <a:t>+= p[i*n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k] </a:t>
            </a:r>
            <a:r>
              <a:rPr sz="1500" b="1" dirty="0">
                <a:latin typeface="Courier New"/>
                <a:cs typeface="Courier New"/>
              </a:rPr>
              <a:t>* </a:t>
            </a:r>
            <a:r>
              <a:rPr sz="1500" b="1" spc="-5" dirty="0">
                <a:latin typeface="Courier New"/>
                <a:cs typeface="Courier New"/>
              </a:rPr>
              <a:t>q[k*n </a:t>
            </a:r>
            <a:r>
              <a:rPr sz="1500" b="1" dirty="0">
                <a:latin typeface="Courier New"/>
                <a:cs typeface="Courier New"/>
              </a:rPr>
              <a:t>+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j];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spc="-5" dirty="0">
                <a:latin typeface="Courier New"/>
                <a:cs typeface="Courier New"/>
              </a:rPr>
              <a:t>r[i*n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j]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v;</a:t>
            </a:r>
            <a:endParaRPr sz="1500">
              <a:latin typeface="Courier New"/>
              <a:cs typeface="Courier New"/>
            </a:endParaRPr>
          </a:p>
          <a:p>
            <a:pPr marL="10972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6400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182245">
              <a:lnSpc>
                <a:spcPts val="175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2057400" y="0"/>
                </a:moveTo>
                <a:lnTo>
                  <a:pt x="0" y="0"/>
                </a:lnTo>
                <a:lnTo>
                  <a:pt x="0" y="228599"/>
                </a:lnTo>
                <a:lnTo>
                  <a:pt x="2057400" y="2285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10287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228599"/>
                </a:lnTo>
                <a:lnTo>
                  <a:pt x="10287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228600" y="0"/>
                </a:moveTo>
                <a:lnTo>
                  <a:pt x="0" y="0"/>
                </a:lnTo>
                <a:lnTo>
                  <a:pt x="0" y="2057400"/>
                </a:lnTo>
                <a:lnTo>
                  <a:pt x="228600" y="2057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143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28600" y="0"/>
                </a:lnTo>
                <a:lnTo>
                  <a:pt x="228600" y="2057400"/>
                </a:lnTo>
                <a:lnTo>
                  <a:pt x="1143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28600" y="0"/>
                </a:lnTo>
                <a:lnTo>
                  <a:pt x="228600" y="228599"/>
                </a:lnTo>
                <a:lnTo>
                  <a:pt x="1143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60030" y="2526630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29200" y="582989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4040" y="577529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98130" y="28657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4790" y="4761830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39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71720" y="565844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71009" y="6875419"/>
            <a:ext cx="72199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72930" y="685605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4520" y="554320"/>
            <a:ext cx="3784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Basic</a:t>
            </a:r>
            <a:r>
              <a:rPr spc="-70" dirty="0"/>
              <a:t> </a:t>
            </a:r>
            <a:r>
              <a:rPr spc="-5" dirty="0"/>
              <a:t>concepts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4885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CUDA </a:t>
            </a:r>
            <a:r>
              <a:rPr sz="2800" spc="-5" dirty="0">
                <a:latin typeface="Arial"/>
                <a:cs typeface="Arial"/>
              </a:rPr>
              <a:t>separate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program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9927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6800" y="2215480"/>
            <a:ext cx="8053070" cy="14833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00990" marR="5080" indent="-288290">
              <a:lnSpc>
                <a:spcPts val="2670"/>
              </a:lnSpc>
              <a:spcBef>
                <a:spcPts val="36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CPU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program </a:t>
            </a:r>
            <a:r>
              <a:rPr sz="2400" spc="-5" dirty="0">
                <a:latin typeface="Arial"/>
                <a:cs typeface="Arial"/>
              </a:rPr>
              <a:t>(the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host </a:t>
            </a:r>
            <a:r>
              <a:rPr sz="2400" spc="-5" dirty="0">
                <a:latin typeface="Arial"/>
                <a:cs typeface="Arial"/>
              </a:rPr>
              <a:t>program), which includes all </a:t>
            </a:r>
            <a:r>
              <a:rPr sz="2400" dirty="0">
                <a:latin typeface="Arial"/>
                <a:cs typeface="Arial"/>
              </a:rPr>
              <a:t>I/O  </a:t>
            </a:r>
            <a:r>
              <a:rPr sz="2400" spc="-5" dirty="0">
                <a:latin typeface="Arial"/>
                <a:cs typeface="Arial"/>
              </a:rPr>
              <a:t>operations or </a:t>
            </a:r>
            <a:r>
              <a:rPr sz="2400" spc="-10" dirty="0">
                <a:latin typeface="Arial"/>
                <a:cs typeface="Arial"/>
              </a:rPr>
              <a:t>operation </a:t>
            </a:r>
            <a:r>
              <a:rPr sz="2400" spc="-5" dirty="0">
                <a:latin typeface="Arial"/>
                <a:cs typeface="Arial"/>
              </a:rPr>
              <a:t>for user interaction,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00990" marR="155575">
              <a:lnSpc>
                <a:spcPts val="268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GPU program </a:t>
            </a:r>
            <a:r>
              <a:rPr sz="2400" spc="-5" dirty="0">
                <a:latin typeface="Arial"/>
                <a:cs typeface="Arial"/>
              </a:rPr>
              <a:t>(the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device </a:t>
            </a:r>
            <a:r>
              <a:rPr sz="2400" spc="-5" dirty="0">
                <a:latin typeface="Arial"/>
                <a:cs typeface="Arial"/>
              </a:rPr>
              <a:t>program), which contains all  computations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executed 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GPU.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0" y="382584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89" y="3715349"/>
            <a:ext cx="7555865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simplest </a:t>
            </a:r>
            <a:r>
              <a:rPr sz="2800" dirty="0">
                <a:latin typeface="Arial"/>
                <a:cs typeface="Arial"/>
              </a:rPr>
              <a:t>case </a:t>
            </a:r>
            <a:r>
              <a:rPr sz="2800" spc="-5" dirty="0">
                <a:latin typeface="Arial"/>
                <a:cs typeface="Arial"/>
              </a:rPr>
              <a:t>of interaction between host  program and device program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5" dirty="0">
                <a:latin typeface="Arial"/>
                <a:cs typeface="Arial"/>
              </a:rPr>
              <a:t>implemented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00" y="53815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6800" y="4604349"/>
            <a:ext cx="8340090" cy="14833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00990" marR="5080" indent="-288290">
              <a:lnSpc>
                <a:spcPts val="2670"/>
              </a:lnSpc>
              <a:spcBef>
                <a:spcPts val="360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host program that first copies data into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global </a:t>
            </a:r>
            <a:r>
              <a:rPr sz="2400" spc="-5" dirty="0">
                <a:latin typeface="Arial"/>
                <a:cs typeface="Arial"/>
              </a:rPr>
              <a:t>memory  of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GPU</a:t>
            </a:r>
            <a:endParaRPr sz="2400">
              <a:latin typeface="Arial"/>
              <a:cs typeface="Arial"/>
            </a:endParaRPr>
          </a:p>
          <a:p>
            <a:pPr marL="300990" marR="125730">
              <a:lnSpc>
                <a:spcPts val="268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the same </a:t>
            </a:r>
            <a:r>
              <a:rPr sz="2400" spc="-5" dirty="0">
                <a:latin typeface="Arial"/>
                <a:cs typeface="Arial"/>
              </a:rPr>
              <a:t>host program calls device functions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initiate the  processing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GPU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299970" marR="5080" indent="-1633220">
              <a:lnSpc>
                <a:spcPts val="4920"/>
              </a:lnSpc>
              <a:spcBef>
                <a:spcPts val="560"/>
              </a:spcBef>
            </a:pPr>
            <a:r>
              <a:rPr spc="-5" dirty="0"/>
              <a:t>Matrix-Matrix </a:t>
            </a:r>
            <a:r>
              <a:rPr dirty="0"/>
              <a:t>multiply </a:t>
            </a:r>
            <a:r>
              <a:rPr spc="-5" dirty="0"/>
              <a:t>with  thread</a:t>
            </a:r>
            <a:r>
              <a:rPr spc="-15" dirty="0"/>
              <a:t> </a:t>
            </a:r>
            <a:r>
              <a:rPr spc="-5" dirty="0"/>
              <a:t>blocks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5448300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Decompose the result matrix </a:t>
            </a:r>
            <a:r>
              <a:rPr sz="2800" i="1" dirty="0">
                <a:latin typeface="Arial"/>
                <a:cs typeface="Arial"/>
              </a:rPr>
              <a:t>r </a:t>
            </a:r>
            <a:r>
              <a:rPr sz="2800" dirty="0">
                <a:latin typeface="Arial"/>
                <a:cs typeface="Arial"/>
              </a:rPr>
              <a:t>into  square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27171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2531074"/>
            <a:ext cx="5738495" cy="12985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5" dirty="0">
                <a:latin typeface="Arial"/>
                <a:cs typeface="Arial"/>
              </a:rPr>
              <a:t>Assign each block </a:t>
            </a:r>
            <a:r>
              <a:rPr sz="2800" dirty="0">
                <a:latin typeface="Arial"/>
                <a:cs typeface="Arial"/>
              </a:rPr>
              <a:t>to a </a:t>
            </a:r>
            <a:r>
              <a:rPr sz="2800" spc="-5" dirty="0">
                <a:latin typeface="Arial"/>
                <a:cs typeface="Arial"/>
              </a:rPr>
              <a:t>thread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ts val="2680"/>
              </a:lnSpc>
              <a:spcBef>
                <a:spcPts val="76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All </a:t>
            </a:r>
            <a:r>
              <a:rPr sz="2400" spc="-5" dirty="0">
                <a:latin typeface="Arial"/>
                <a:cs typeface="Arial"/>
              </a:rPr>
              <a:t>threads of the thread block compute  one </a:t>
            </a:r>
            <a:r>
              <a:rPr sz="2400" spc="-10" dirty="0">
                <a:latin typeface="Arial"/>
                <a:cs typeface="Arial"/>
              </a:rPr>
              <a:t>element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result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29600" y="2743800"/>
            <a:ext cx="1371600" cy="2057400"/>
          </a:xfrm>
          <a:custGeom>
            <a:avLst/>
            <a:gdLst/>
            <a:ahLst/>
            <a:cxnLst/>
            <a:rect l="l" t="t" r="r" b="b"/>
            <a:pathLst>
              <a:path w="1371600" h="2057400">
                <a:moveTo>
                  <a:pt x="0" y="2057400"/>
                </a:moveTo>
                <a:lnTo>
                  <a:pt x="1371600" y="2057400"/>
                </a:lnTo>
                <a:lnTo>
                  <a:pt x="1371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7438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09000" y="36099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4400" y="61258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2057400" y="0"/>
                </a:moveTo>
                <a:lnTo>
                  <a:pt x="0" y="0"/>
                </a:lnTo>
                <a:lnTo>
                  <a:pt x="0" y="685799"/>
                </a:lnTo>
                <a:lnTo>
                  <a:pt x="2057400" y="6857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10287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799"/>
                </a:lnTo>
                <a:lnTo>
                  <a:pt x="10287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3800" y="274380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685800" y="0"/>
                </a:moveTo>
                <a:lnTo>
                  <a:pt x="0" y="0"/>
                </a:lnTo>
                <a:lnTo>
                  <a:pt x="0" y="2057400"/>
                </a:lnTo>
                <a:lnTo>
                  <a:pt x="685800" y="20574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74380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3429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685800" y="0"/>
                </a:lnTo>
                <a:lnTo>
                  <a:pt x="685800" y="2057400"/>
                </a:lnTo>
                <a:lnTo>
                  <a:pt x="3429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3663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4040" y="53130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17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984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03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270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08950" y="274380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59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5609" y="4638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107950" y="0"/>
                </a:moveTo>
                <a:lnTo>
                  <a:pt x="0" y="0"/>
                </a:lnTo>
                <a:lnTo>
                  <a:pt x="53340" y="16256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29200" y="55949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4040" y="55416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9200" y="5823549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24040" y="577021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59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543800" y="5258399"/>
          <a:ext cx="2057400" cy="2057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287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3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271009" y="6875419"/>
            <a:ext cx="72199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9560" y="554320"/>
            <a:ext cx="6949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Setting up </a:t>
            </a:r>
            <a:r>
              <a:rPr spc="-10" dirty="0"/>
              <a:t>the </a:t>
            </a:r>
            <a:r>
              <a:rPr spc="-5" dirty="0"/>
              <a:t>thread</a:t>
            </a:r>
            <a:r>
              <a:rPr spc="-50" dirty="0"/>
              <a:t> </a:t>
            </a:r>
            <a:r>
              <a:rPr spc="-5" dirty="0"/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19100" marR="5080">
              <a:lnSpc>
                <a:spcPts val="3120"/>
              </a:lnSpc>
              <a:spcBef>
                <a:spcPts val="405"/>
              </a:spcBef>
            </a:pPr>
            <a:r>
              <a:rPr sz="2800" spc="-10" dirty="0"/>
              <a:t>The </a:t>
            </a:r>
            <a:r>
              <a:rPr sz="2800" spc="-5" dirty="0"/>
              <a:t>dim3 data </a:t>
            </a:r>
            <a:r>
              <a:rPr sz="2800" dirty="0"/>
              <a:t>type can </a:t>
            </a:r>
            <a:r>
              <a:rPr sz="2800" spc="-5" dirty="0"/>
              <a:t>be used </a:t>
            </a:r>
            <a:r>
              <a:rPr sz="2800" dirty="0"/>
              <a:t>to </a:t>
            </a:r>
            <a:r>
              <a:rPr sz="2800" spc="-5" dirty="0"/>
              <a:t>define </a:t>
            </a:r>
            <a:r>
              <a:rPr sz="2800" dirty="0"/>
              <a:t>a </a:t>
            </a:r>
            <a:r>
              <a:rPr sz="2800" spc="-5" dirty="0"/>
              <a:t>one-, two-,  or three-dimensional </a:t>
            </a:r>
            <a:r>
              <a:rPr sz="2800" dirty="0"/>
              <a:t>“size” </a:t>
            </a:r>
            <a:r>
              <a:rPr sz="2800" spc="-5" dirty="0"/>
              <a:t>for </a:t>
            </a:r>
            <a:r>
              <a:rPr sz="2800" dirty="0"/>
              <a:t>a </a:t>
            </a:r>
            <a:r>
              <a:rPr sz="2800" spc="-5" dirty="0"/>
              <a:t>thread or </a:t>
            </a:r>
            <a:r>
              <a:rPr sz="2800" dirty="0"/>
              <a:t>grid</a:t>
            </a:r>
            <a:r>
              <a:rPr sz="2800" spc="-5" dirty="0"/>
              <a:t> block</a:t>
            </a:r>
            <a:endParaRPr sz="2800"/>
          </a:p>
          <a:p>
            <a:pPr marL="850900" indent="-288290">
              <a:lnSpc>
                <a:spcPct val="100000"/>
              </a:lnSpc>
              <a:spcBef>
                <a:spcPts val="455"/>
              </a:spcBef>
              <a:buSzPct val="75000"/>
              <a:buFont typeface="Arial"/>
              <a:buChar char="–"/>
              <a:tabLst>
                <a:tab pos="850900" algn="l"/>
                <a:tab pos="851535" algn="l"/>
              </a:tabLst>
            </a:pPr>
            <a:r>
              <a:rPr sz="2400" b="1" spc="-5" dirty="0">
                <a:latin typeface="Courier New"/>
                <a:cs typeface="Courier New"/>
              </a:rPr>
              <a:t>dim3</a:t>
            </a:r>
            <a:r>
              <a:rPr sz="2400" b="1" spc="-1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blk(3)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2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3x1x1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  <a:p>
            <a:pPr marL="850900" indent="-288290">
              <a:lnSpc>
                <a:spcPct val="100000"/>
              </a:lnSpc>
              <a:spcBef>
                <a:spcPts val="229"/>
              </a:spcBef>
              <a:buSzPct val="75000"/>
              <a:buFont typeface="Arial"/>
              <a:buChar char="–"/>
              <a:tabLst>
                <a:tab pos="850900" algn="l"/>
                <a:tab pos="851535" algn="l"/>
              </a:tabLst>
            </a:pPr>
            <a:r>
              <a:rPr sz="2400" b="1" spc="-5" dirty="0">
                <a:latin typeface="Courier New"/>
                <a:cs typeface="Courier New"/>
              </a:rPr>
              <a:t>dim3 blk(3,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4)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2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3x4x1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  <a:p>
            <a:pPr marL="561975">
              <a:lnSpc>
                <a:spcPct val="100000"/>
              </a:lnSpc>
              <a:spcBef>
                <a:spcPts val="219"/>
              </a:spcBef>
              <a:tabLst>
                <a:tab pos="850900" algn="l"/>
              </a:tabLst>
            </a:pPr>
            <a:r>
              <a:rPr sz="2700" spc="-7" baseline="9259" dirty="0"/>
              <a:t>–	</a:t>
            </a:r>
            <a:r>
              <a:rPr sz="2400" b="1" spc="-5" dirty="0">
                <a:latin typeface="Courier New"/>
                <a:cs typeface="Courier New"/>
              </a:rPr>
              <a:t>dim3 blk(3, 4,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7)</a:t>
            </a:r>
            <a:endParaRPr sz="2400">
              <a:latin typeface="Courier New"/>
              <a:cs typeface="Courier New"/>
            </a:endParaRPr>
          </a:p>
          <a:p>
            <a:pPr marL="1282700" lvl="1" indent="-215900">
              <a:lnSpc>
                <a:spcPct val="100000"/>
              </a:lnSpc>
              <a:spcBef>
                <a:spcPts val="630"/>
              </a:spcBef>
              <a:buSzPct val="45000"/>
              <a:buChar char="●"/>
              <a:tabLst>
                <a:tab pos="1283335" algn="l"/>
              </a:tabLst>
            </a:pPr>
            <a:r>
              <a:rPr sz="2000" spc="-5" dirty="0">
                <a:latin typeface="Arial"/>
                <a:cs typeface="Arial"/>
              </a:rPr>
              <a:t>defines </a:t>
            </a:r>
            <a:r>
              <a:rPr sz="2000" dirty="0">
                <a:latin typeface="Arial"/>
                <a:cs typeface="Arial"/>
              </a:rPr>
              <a:t>a variable </a:t>
            </a:r>
            <a:r>
              <a:rPr sz="2000" spc="-5" dirty="0">
                <a:latin typeface="Arial"/>
                <a:cs typeface="Arial"/>
              </a:rPr>
              <a:t>“dim” representing </a:t>
            </a:r>
            <a:r>
              <a:rPr sz="2000" dirty="0">
                <a:latin typeface="Arial"/>
                <a:cs typeface="Arial"/>
              </a:rPr>
              <a:t>a 3x4x7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570" y="554320"/>
            <a:ext cx="2479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680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Launch </a:t>
            </a:r>
            <a:r>
              <a:rPr sz="2800" dirty="0">
                <a:latin typeface="Arial"/>
                <a:cs typeface="Arial"/>
              </a:rPr>
              <a:t>3 </a:t>
            </a:r>
            <a:r>
              <a:rPr sz="2800" spc="-5" dirty="0">
                <a:latin typeface="Arial"/>
                <a:cs typeface="Arial"/>
              </a:rPr>
              <a:t>blocks, 16 threads per block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(1D)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0" y="31133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3002880"/>
            <a:ext cx="1605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same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47897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4679280"/>
            <a:ext cx="853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Launch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(16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4)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blocks,</a:t>
            </a:r>
            <a:r>
              <a:rPr sz="2800" dirty="0">
                <a:latin typeface="Arial"/>
                <a:cs typeface="Arial"/>
              </a:rPr>
              <a:t> (8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8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8) threads </a:t>
            </a:r>
            <a:r>
              <a:rPr sz="2800" dirty="0">
                <a:latin typeface="Arial"/>
                <a:cs typeface="Arial"/>
              </a:rPr>
              <a:t>per</a:t>
            </a:r>
            <a:r>
              <a:rPr sz="2800" spc="-5" dirty="0">
                <a:latin typeface="Arial"/>
                <a:cs typeface="Arial"/>
              </a:rPr>
              <a:t> block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286600"/>
            <a:ext cx="4572000" cy="6273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140"/>
              </a:spcBef>
            </a:pPr>
            <a:r>
              <a:rPr sz="1800" spc="-5" dirty="0">
                <a:latin typeface="Courier New"/>
                <a:cs typeface="Courier New"/>
              </a:rPr>
              <a:t>mykernel&lt;&lt;&lt;3, 16&gt;&gt;&gt;(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3200" y="3429599"/>
            <a:ext cx="4572000" cy="114808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</a:pPr>
            <a:r>
              <a:rPr sz="1800" b="1" spc="-5" dirty="0">
                <a:latin typeface="Courier New"/>
                <a:cs typeface="Courier New"/>
              </a:rPr>
              <a:t>dim3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grid(3);</a:t>
            </a:r>
            <a:endParaRPr sz="1800">
              <a:latin typeface="Courier New"/>
              <a:cs typeface="Courier New"/>
            </a:endParaRPr>
          </a:p>
          <a:p>
            <a:pPr marL="182880" marR="403860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block(16);  mykernel&lt;&lt;&lt;grid, block&gt;&gt;&gt;(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3200" y="5253320"/>
            <a:ext cx="4572000" cy="1148080"/>
          </a:xfrm>
          <a:custGeom>
            <a:avLst/>
            <a:gdLst/>
            <a:ahLst/>
            <a:cxnLst/>
            <a:rect l="l" t="t" r="r" b="b"/>
            <a:pathLst>
              <a:path w="4572000" h="1148079">
                <a:moveTo>
                  <a:pt x="4572000" y="0"/>
                </a:moveTo>
                <a:lnTo>
                  <a:pt x="0" y="0"/>
                </a:lnTo>
                <a:lnTo>
                  <a:pt x="0" y="1148080"/>
                </a:lnTo>
                <a:lnTo>
                  <a:pt x="4572000" y="1148080"/>
                </a:lnTo>
                <a:lnTo>
                  <a:pt x="45720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00" y="5253320"/>
            <a:ext cx="4572000" cy="1148080"/>
          </a:xfrm>
          <a:custGeom>
            <a:avLst/>
            <a:gdLst/>
            <a:ahLst/>
            <a:cxnLst/>
            <a:rect l="l" t="t" r="r" b="b"/>
            <a:pathLst>
              <a:path w="4572000" h="1148079">
                <a:moveTo>
                  <a:pt x="2286000" y="1148080"/>
                </a:moveTo>
                <a:lnTo>
                  <a:pt x="0" y="1148080"/>
                </a:lnTo>
                <a:lnTo>
                  <a:pt x="0" y="0"/>
                </a:lnTo>
                <a:lnTo>
                  <a:pt x="4572000" y="0"/>
                </a:lnTo>
                <a:lnTo>
                  <a:pt x="4572000" y="1148080"/>
                </a:lnTo>
                <a:lnTo>
                  <a:pt x="2286000" y="114808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26079" y="5385399"/>
            <a:ext cx="3990340" cy="817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 algn="just">
              <a:lnSpc>
                <a:spcPts val="2039"/>
              </a:lnSpc>
              <a:spcBef>
                <a:spcPts val="265"/>
              </a:spcBef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grid(16, 4); /* 2D */  </a:t>
            </a: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block(8, 8, 8); /* 3D */  mykernel&lt;&lt;&lt;grid, block&gt;&gt;&gt;(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360" y="554320"/>
            <a:ext cx="4312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Kernel</a:t>
            </a:r>
            <a:r>
              <a:rPr spc="-75" dirty="0"/>
              <a:t> </a:t>
            </a:r>
            <a:r>
              <a:rPr spc="-5" dirty="0"/>
              <a:t>invocation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4414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Setup and kernel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invocation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2286600"/>
            <a:ext cx="8686800" cy="375031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182880">
              <a:lnSpc>
                <a:spcPts val="2020"/>
              </a:lnSpc>
              <a:spcBef>
                <a:spcPts val="1270"/>
              </a:spcBef>
            </a:pPr>
            <a:r>
              <a:rPr sz="1800" i="1" spc="-5" dirty="0">
                <a:latin typeface="Arial"/>
                <a:cs typeface="Arial"/>
              </a:rPr>
              <a:t>/* cuda-matmul.cu</a:t>
            </a:r>
            <a:r>
              <a:rPr sz="1800" i="1" spc="-10" dirty="0">
                <a:latin typeface="Arial"/>
                <a:cs typeface="Arial"/>
              </a:rPr>
              <a:t> */</a:t>
            </a:r>
            <a:endParaRPr sz="1800">
              <a:latin typeface="Arial"/>
              <a:cs typeface="Arial"/>
            </a:endParaRPr>
          </a:p>
          <a:p>
            <a:pPr marL="182880">
              <a:lnSpc>
                <a:spcPts val="2020"/>
              </a:lnSpc>
            </a:pPr>
            <a:r>
              <a:rPr sz="1800" b="1" spc="-5" dirty="0">
                <a:latin typeface="Courier New"/>
                <a:cs typeface="Courier New"/>
              </a:rPr>
              <a:t>#define </a:t>
            </a:r>
            <a:r>
              <a:rPr sz="1800" spc="-5" dirty="0">
                <a:latin typeface="Courier New"/>
                <a:cs typeface="Courier New"/>
              </a:rPr>
              <a:t>BLKDIM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32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82880">
              <a:lnSpc>
                <a:spcPts val="2100"/>
              </a:lnSpc>
            </a:pP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main( </a:t>
            </a:r>
            <a:r>
              <a:rPr sz="1800" b="1" spc="-5" dirty="0">
                <a:latin typeface="Courier New"/>
                <a:cs typeface="Courier New"/>
              </a:rPr>
              <a:t>void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block(BLKDIM,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BLKDIM);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dim3 </a:t>
            </a:r>
            <a:r>
              <a:rPr sz="1800" spc="-5" dirty="0">
                <a:latin typeface="Courier New"/>
                <a:cs typeface="Courier New"/>
              </a:rPr>
              <a:t>grid((N+BLKDIM-1)/BLKDIM,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(N+BLKDIM-1)/BLKDIM);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640080" marR="2279015">
              <a:lnSpc>
                <a:spcPts val="2039"/>
              </a:lnSpc>
              <a:spcBef>
                <a:spcPts val="110"/>
              </a:spcBef>
            </a:pPr>
            <a:r>
              <a:rPr sz="1800" spc="-5" dirty="0">
                <a:latin typeface="Courier New"/>
                <a:cs typeface="Courier New"/>
              </a:rPr>
              <a:t>/* Launch matmul() kernel on GPU */  matmul&lt;&lt;&lt;grid, block&gt;&gt;&gt;(d_p, d_q, d_r,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N);</a:t>
            </a:r>
            <a:endParaRPr sz="1800">
              <a:latin typeface="Courier New"/>
              <a:cs typeface="Courier New"/>
            </a:endParaRPr>
          </a:p>
          <a:p>
            <a:pPr marL="640080">
              <a:lnSpc>
                <a:spcPts val="1935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14800" y="4343999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2743200" y="0"/>
                </a:moveTo>
                <a:lnTo>
                  <a:pt x="0" y="0"/>
                </a:lnTo>
                <a:lnTo>
                  <a:pt x="0" y="2743200"/>
                </a:lnTo>
                <a:lnTo>
                  <a:pt x="27432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4800" y="4343999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1371600" y="2743200"/>
                </a:moveTo>
                <a:lnTo>
                  <a:pt x="0" y="2743200"/>
                </a:lnTo>
                <a:lnTo>
                  <a:pt x="0" y="0"/>
                </a:lnTo>
                <a:lnTo>
                  <a:pt x="2743200" y="0"/>
                </a:lnTo>
                <a:lnTo>
                  <a:pt x="2743200" y="2743200"/>
                </a:lnTo>
                <a:lnTo>
                  <a:pt x="1371600" y="274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19090" y="5486999"/>
            <a:ext cx="135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r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0179" y="344770"/>
            <a:ext cx="4650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 </a:t>
            </a:r>
            <a:r>
              <a:rPr spc="-5" dirty="0"/>
              <a:t>matmul</a:t>
            </a:r>
            <a:r>
              <a:rPr spc="-80" dirty="0"/>
              <a:t> </a:t>
            </a:r>
            <a:r>
              <a:rPr spc="-5" dirty="0"/>
              <a:t>kernel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440" y="14357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325210"/>
            <a:ext cx="8042275" cy="8483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Each thread computes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single element </a:t>
            </a:r>
            <a:r>
              <a:rPr sz="2800" i="1" spc="-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[</a:t>
            </a:r>
            <a:r>
              <a:rPr sz="2800" i="1" spc="-5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][</a:t>
            </a:r>
            <a:r>
              <a:rPr sz="2800" i="1" spc="-5" dirty="0">
                <a:latin typeface="Arial"/>
                <a:cs typeface="Arial"/>
              </a:rPr>
              <a:t>j</a:t>
            </a:r>
            <a:r>
              <a:rPr sz="2800" spc="-5" dirty="0">
                <a:latin typeface="Arial"/>
                <a:cs typeface="Arial"/>
              </a:rPr>
              <a:t>] of the  result matrix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48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92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7800" y="4572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7800" y="4572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36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600" y="43439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lnTo>
                  <a:pt x="0" y="914400"/>
                </a:ln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  <a:lnTo>
                  <a:pt x="457200" y="914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52583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399"/>
                </a:lnTo>
                <a:lnTo>
                  <a:pt x="914400" y="914399"/>
                </a:lnTo>
                <a:lnTo>
                  <a:pt x="914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4800" y="525839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399"/>
                </a:moveTo>
                <a:lnTo>
                  <a:pt x="0" y="914399"/>
                </a:lnTo>
                <a:lnTo>
                  <a:pt x="0" y="0"/>
                </a:lnTo>
                <a:lnTo>
                  <a:pt x="914400" y="0"/>
                </a:lnTo>
                <a:lnTo>
                  <a:pt x="914400" y="914399"/>
                </a:lnTo>
                <a:lnTo>
                  <a:pt x="457200" y="9143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3658199"/>
            <a:ext cx="2588260" cy="0"/>
          </a:xfrm>
          <a:custGeom>
            <a:avLst/>
            <a:gdLst/>
            <a:ahLst/>
            <a:cxnLst/>
            <a:rect l="l" t="t" r="r" b="b"/>
            <a:pathLst>
              <a:path w="2588259">
                <a:moveTo>
                  <a:pt x="0" y="0"/>
                </a:moveTo>
                <a:lnTo>
                  <a:pt x="25882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5440" y="3603590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59" h="109220">
                <a:moveTo>
                  <a:pt x="0" y="0"/>
                </a:moveTo>
                <a:lnTo>
                  <a:pt x="0" y="109220"/>
                </a:lnTo>
                <a:lnTo>
                  <a:pt x="162559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04884" y="5283799"/>
            <a:ext cx="281305" cy="10401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k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x</a:t>
            </a:r>
            <a:r>
              <a:rPr sz="1800" spc="5" dirty="0">
                <a:latin typeface="Arial"/>
                <a:cs typeface="Arial"/>
              </a:rPr>
              <a:t>.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18509" y="4343999"/>
            <a:ext cx="0" cy="2588260"/>
          </a:xfrm>
          <a:custGeom>
            <a:avLst/>
            <a:gdLst/>
            <a:ahLst/>
            <a:cxnLst/>
            <a:rect l="l" t="t" r="r" b="b"/>
            <a:pathLst>
              <a:path h="2588259">
                <a:moveTo>
                  <a:pt x="0" y="0"/>
                </a:moveTo>
                <a:lnTo>
                  <a:pt x="0" y="258826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3900" y="6924640"/>
            <a:ext cx="107950" cy="162560"/>
          </a:xfrm>
          <a:custGeom>
            <a:avLst/>
            <a:gdLst/>
            <a:ahLst/>
            <a:cxnLst/>
            <a:rect l="l" t="t" r="r" b="b"/>
            <a:pathLst>
              <a:path w="107950" h="162559">
                <a:moveTo>
                  <a:pt x="107950" y="0"/>
                </a:moveTo>
                <a:lnTo>
                  <a:pt x="0" y="0"/>
                </a:lnTo>
                <a:lnTo>
                  <a:pt x="54610" y="16255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6600" y="4446870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70866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1040" y="5150449"/>
            <a:ext cx="71120" cy="107950"/>
          </a:xfrm>
          <a:custGeom>
            <a:avLst/>
            <a:gdLst/>
            <a:ahLst/>
            <a:cxnLst/>
            <a:rect l="l" t="t" r="r" b="b"/>
            <a:pathLst>
              <a:path w="71120" h="107950">
                <a:moveTo>
                  <a:pt x="71119" y="0"/>
                </a:moveTo>
                <a:lnTo>
                  <a:pt x="0" y="0"/>
                </a:lnTo>
                <a:lnTo>
                  <a:pt x="35559" y="107950"/>
                </a:lnTo>
                <a:lnTo>
                  <a:pt x="71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1040" y="4343999"/>
            <a:ext cx="71120" cy="107950"/>
          </a:xfrm>
          <a:custGeom>
            <a:avLst/>
            <a:gdLst/>
            <a:ahLst/>
            <a:cxnLst/>
            <a:rect l="l" t="t" r="r" b="b"/>
            <a:pathLst>
              <a:path w="71120" h="107950">
                <a:moveTo>
                  <a:pt x="35559" y="0"/>
                </a:moveTo>
                <a:lnTo>
                  <a:pt x="0" y="107950"/>
                </a:lnTo>
                <a:lnTo>
                  <a:pt x="71119" y="107950"/>
                </a:lnTo>
                <a:lnTo>
                  <a:pt x="35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6470" y="5486999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6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3600" y="5451440"/>
            <a:ext cx="107950" cy="71120"/>
          </a:xfrm>
          <a:custGeom>
            <a:avLst/>
            <a:gdLst/>
            <a:ahLst/>
            <a:cxnLst/>
            <a:rect l="l" t="t" r="r" b="b"/>
            <a:pathLst>
              <a:path w="107950" h="71120">
                <a:moveTo>
                  <a:pt x="107950" y="0"/>
                </a:moveTo>
                <a:lnTo>
                  <a:pt x="0" y="35560"/>
                </a:lnTo>
                <a:lnTo>
                  <a:pt x="107950" y="71119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0050" y="5451440"/>
            <a:ext cx="107950" cy="71120"/>
          </a:xfrm>
          <a:custGeom>
            <a:avLst/>
            <a:gdLst/>
            <a:ahLst/>
            <a:cxnLst/>
            <a:rect l="l" t="t" r="r" b="b"/>
            <a:pathLst>
              <a:path w="107950" h="71120">
                <a:moveTo>
                  <a:pt x="0" y="0"/>
                </a:moveTo>
                <a:lnTo>
                  <a:pt x="0" y="71119"/>
                </a:lnTo>
                <a:lnTo>
                  <a:pt x="107950" y="355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89929" y="5559390"/>
            <a:ext cx="1296670" cy="345440"/>
          </a:xfrm>
          <a:custGeom>
            <a:avLst/>
            <a:gdLst/>
            <a:ahLst/>
            <a:cxnLst/>
            <a:rect l="l" t="t" r="r" b="b"/>
            <a:pathLst>
              <a:path w="1296670" h="345439">
                <a:moveTo>
                  <a:pt x="1296670" y="0"/>
                </a:moveTo>
                <a:lnTo>
                  <a:pt x="0" y="0"/>
                </a:lnTo>
                <a:lnTo>
                  <a:pt x="0" y="345439"/>
                </a:lnTo>
                <a:lnTo>
                  <a:pt x="1296670" y="345439"/>
                </a:lnTo>
                <a:lnTo>
                  <a:pt x="12966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67400" y="5569549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ockD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m.x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64069" y="4584030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blockDim.y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4800" y="4115399"/>
            <a:ext cx="759460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7594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66640" y="4060790"/>
            <a:ext cx="162560" cy="109220"/>
          </a:xfrm>
          <a:custGeom>
            <a:avLst/>
            <a:gdLst/>
            <a:ahLst/>
            <a:cxnLst/>
            <a:rect l="l" t="t" r="r" b="b"/>
            <a:pathLst>
              <a:path w="162560" h="109220">
                <a:moveTo>
                  <a:pt x="0" y="0"/>
                </a:moveTo>
                <a:lnTo>
                  <a:pt x="0" y="10922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86200" y="4343999"/>
            <a:ext cx="0" cy="759460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0"/>
                </a:moveTo>
                <a:lnTo>
                  <a:pt x="0" y="75945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1590" y="5095840"/>
            <a:ext cx="109220" cy="162560"/>
          </a:xfrm>
          <a:custGeom>
            <a:avLst/>
            <a:gdLst/>
            <a:ahLst/>
            <a:cxnLst/>
            <a:rect l="l" t="t" r="r" b="b"/>
            <a:pathLst>
              <a:path w="109220" h="162560">
                <a:moveTo>
                  <a:pt x="109220" y="0"/>
                </a:moveTo>
                <a:lnTo>
                  <a:pt x="0" y="0"/>
                </a:lnTo>
                <a:lnTo>
                  <a:pt x="54610" y="162560"/>
                </a:lnTo>
                <a:lnTo>
                  <a:pt x="10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572574" y="4255099"/>
            <a:ext cx="281305" cy="1154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dId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14800" y="4572599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0" y="4801199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57800" y="434399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86400" y="434399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956050" y="452814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3963670" y="3322920"/>
            <a:ext cx="2131060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17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blockIdx.x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20"/>
              </a:lnSpc>
              <a:spcBef>
                <a:spcPts val="1440"/>
              </a:spcBef>
            </a:pPr>
            <a:r>
              <a:rPr sz="1800" spc="-10" dirty="0">
                <a:latin typeface="Arial"/>
                <a:cs typeface="Arial"/>
              </a:rPr>
              <a:t>threadIdx.x</a:t>
            </a:r>
            <a:endParaRPr sz="1800">
              <a:latin typeface="Arial"/>
              <a:cs typeface="Arial"/>
            </a:endParaRPr>
          </a:p>
          <a:p>
            <a:pPr marL="1419225">
              <a:lnSpc>
                <a:spcPts val="2020"/>
              </a:lnSpc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1362435" y="2313270"/>
          <a:ext cx="7562215" cy="903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1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7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086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const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i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blockIdx.y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threadIdx.y;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4478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03">
                <a:tc>
                  <a:txBody>
                    <a:bodyPr/>
                    <a:lstStyle/>
                    <a:p>
                      <a:pPr marR="60960" algn="r">
                        <a:lnSpc>
                          <a:spcPts val="1860"/>
                        </a:lnSpc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const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ts val="1860"/>
                        </a:lnSpc>
                      </a:pPr>
                      <a:r>
                        <a:rPr sz="1800" b="1" spc="-5" dirty="0">
                          <a:latin typeface="Courier New"/>
                          <a:cs typeface="Courier New"/>
                        </a:rPr>
                        <a:t>int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j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blockIdx.x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latin typeface="Courier New"/>
                          <a:cs typeface="Courier New"/>
                        </a:rPr>
                        <a:t>blockDim.x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60"/>
                        </a:lnSpc>
                      </a:pPr>
                      <a:r>
                        <a:rPr sz="1800" spc="-5" dirty="0">
                          <a:latin typeface="Courier New"/>
                          <a:cs typeface="Courier New"/>
                        </a:rPr>
                        <a:t>threadIdx.x;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545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0179" y="554320"/>
            <a:ext cx="4650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 </a:t>
            </a:r>
            <a:r>
              <a:rPr spc="-5" dirty="0"/>
              <a:t>matmul</a:t>
            </a:r>
            <a:r>
              <a:rPr spc="-80" dirty="0"/>
              <a:t> </a:t>
            </a:r>
            <a:r>
              <a:rPr spc="-5" dirty="0"/>
              <a:t>kernel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22720"/>
            <a:ext cx="3050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kernel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800" y="2515200"/>
            <a:ext cx="8915400" cy="375412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182880">
              <a:lnSpc>
                <a:spcPts val="2100"/>
              </a:lnSpc>
              <a:spcBef>
                <a:spcPts val="1140"/>
              </a:spcBef>
              <a:tabLst>
                <a:tab pos="456565" algn="l"/>
                <a:tab pos="1607820" algn="l"/>
                <a:tab pos="4845685" algn="l"/>
                <a:tab pos="6217285" algn="l"/>
                <a:tab pos="7588884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matmul(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*p,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*q,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*r,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730885" marR="1043940" algn="just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i = </a:t>
            </a:r>
            <a:r>
              <a:rPr sz="1800" spc="-5" dirty="0">
                <a:latin typeface="Courier New"/>
                <a:cs typeface="Courier New"/>
              </a:rPr>
              <a:t>blockIdx.y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blockDim.y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threadIdx.y;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j = </a:t>
            </a:r>
            <a:r>
              <a:rPr sz="1800" spc="-5" dirty="0">
                <a:latin typeface="Courier New"/>
                <a:cs typeface="Courier New"/>
              </a:rPr>
              <a:t>blockIdx.x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blockDim.x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threadIdx.x;  </a:t>
            </a:r>
            <a:r>
              <a:rPr sz="1800" b="1" spc="-5" dirty="0">
                <a:latin typeface="Courier New"/>
                <a:cs typeface="Courier New"/>
              </a:rPr>
              <a:t>int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k;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1935"/>
              </a:lnSpc>
            </a:pP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spc="-5" dirty="0">
                <a:latin typeface="Courier New"/>
                <a:cs typeface="Courier New"/>
              </a:rPr>
              <a:t>val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0.0;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2045"/>
              </a:lnSpc>
            </a:pPr>
            <a:r>
              <a:rPr sz="1800" b="1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i &lt; n </a:t>
            </a:r>
            <a:r>
              <a:rPr sz="1800" spc="-5" dirty="0">
                <a:latin typeface="Courier New"/>
                <a:cs typeface="Courier New"/>
              </a:rPr>
              <a:t>&amp;&amp; </a:t>
            </a:r>
            <a:r>
              <a:rPr sz="1800" dirty="0">
                <a:latin typeface="Courier New"/>
                <a:cs typeface="Courier New"/>
              </a:rPr>
              <a:t>j &lt; n 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(k=0; k&lt;n; k++)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82880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val += p[i*n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k]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q[k*n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j];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8016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r[i*n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j]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val;</a:t>
            </a:r>
            <a:endParaRPr sz="1800">
              <a:latin typeface="Courier New"/>
              <a:cs typeface="Courier New"/>
            </a:endParaRPr>
          </a:p>
          <a:p>
            <a:pPr marL="730885" algn="just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82880">
              <a:lnSpc>
                <a:spcPts val="210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9263" y="6888119"/>
            <a:ext cx="8248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og</a:t>
            </a:r>
            <a:r>
              <a:rPr sz="1400" dirty="0">
                <a:latin typeface="Times New Roman"/>
                <a:cs typeface="Times New Roman"/>
              </a:rPr>
              <a:t>r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2520" y="344770"/>
            <a:ext cx="5305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Matrix-Matrix</a:t>
            </a:r>
            <a:r>
              <a:rPr spc="-60" dirty="0"/>
              <a:t> </a:t>
            </a:r>
            <a:r>
              <a:rPr spc="-5" dirty="0"/>
              <a:t>multiply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440" y="1436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325210"/>
            <a:ext cx="5591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Multiply two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matrices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3800" y="5258399"/>
            <a:ext cx="2057400" cy="205740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0" y="2865720"/>
            <a:ext cx="1600200" cy="2057400"/>
          </a:xfrm>
          <a:custGeom>
            <a:avLst/>
            <a:gdLst/>
            <a:ahLst/>
            <a:cxnLst/>
            <a:rect l="l" t="t" r="r" b="b"/>
            <a:pathLst>
              <a:path w="1600200" h="2057400">
                <a:moveTo>
                  <a:pt x="0" y="2057400"/>
                </a:moveTo>
                <a:lnTo>
                  <a:pt x="1600200" y="2057400"/>
                </a:lnTo>
                <a:lnTo>
                  <a:pt x="16002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38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86572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373186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5258399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4400" y="2058000"/>
            <a:ext cx="6172200" cy="2984500"/>
          </a:xfrm>
          <a:prstGeom prst="rect">
            <a:avLst/>
          </a:prstGeom>
          <a:solidFill>
            <a:srgbClr val="E5E5E5"/>
          </a:solidFill>
          <a:ln w="18329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82880">
              <a:lnSpc>
                <a:spcPts val="1750"/>
              </a:lnSpc>
              <a:spcBef>
                <a:spcPts val="1190"/>
              </a:spcBef>
            </a:pPr>
            <a:r>
              <a:rPr sz="1500" b="1" spc="-5" dirty="0">
                <a:latin typeface="Courier New"/>
                <a:cs typeface="Courier New"/>
              </a:rPr>
              <a:t>void matmul( float *p, float* q, float *r, int</a:t>
            </a:r>
            <a:r>
              <a:rPr sz="1500" b="1" spc="-4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n)</a:t>
            </a:r>
            <a:endParaRPr sz="1500">
              <a:latin typeface="Courier New"/>
              <a:cs typeface="Courier New"/>
            </a:endParaRPr>
          </a:p>
          <a:p>
            <a:pPr marL="640080" marR="3124200" indent="-457200">
              <a:lnSpc>
                <a:spcPts val="1700"/>
              </a:lnSpc>
              <a:spcBef>
                <a:spcPts val="90"/>
              </a:spcBef>
              <a:tabLst>
                <a:tab pos="639445" algn="l"/>
              </a:tabLst>
            </a:pPr>
            <a:r>
              <a:rPr sz="1500" b="1" dirty="0">
                <a:latin typeface="Courier New"/>
                <a:cs typeface="Courier New"/>
              </a:rPr>
              <a:t>{	</a:t>
            </a:r>
            <a:r>
              <a:rPr sz="1500" b="1" spc="-5" dirty="0">
                <a:latin typeface="Courier New"/>
                <a:cs typeface="Courier New"/>
              </a:rPr>
              <a:t>int i, j, k; float v;  for (i=0; i&lt;n; i++)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1554480" marR="2667000" indent="-457200">
              <a:lnSpc>
                <a:spcPts val="1700"/>
              </a:lnSpc>
              <a:spcBef>
                <a:spcPts val="10"/>
              </a:spcBef>
            </a:pPr>
            <a:r>
              <a:rPr sz="1500" b="1" spc="-5" dirty="0">
                <a:latin typeface="Courier New"/>
                <a:cs typeface="Courier New"/>
              </a:rPr>
              <a:t>for (j=0; j&lt;n; j++)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  v =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0.0;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620"/>
              </a:lnSpc>
            </a:pPr>
            <a:r>
              <a:rPr sz="1500" b="1" spc="-5" dirty="0">
                <a:latin typeface="Courier New"/>
                <a:cs typeface="Courier New"/>
              </a:rPr>
              <a:t>for (k=0; k&lt;n; k++)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20116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v </a:t>
            </a:r>
            <a:r>
              <a:rPr sz="1500" b="1" spc="-5" dirty="0">
                <a:latin typeface="Courier New"/>
                <a:cs typeface="Courier New"/>
              </a:rPr>
              <a:t>+= p[i*n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k] </a:t>
            </a:r>
            <a:r>
              <a:rPr sz="1500" b="1" dirty="0">
                <a:latin typeface="Courier New"/>
                <a:cs typeface="Courier New"/>
              </a:rPr>
              <a:t>* </a:t>
            </a:r>
            <a:r>
              <a:rPr sz="1500" b="1" spc="-5" dirty="0">
                <a:latin typeface="Courier New"/>
                <a:cs typeface="Courier New"/>
              </a:rPr>
              <a:t>q[k*n </a:t>
            </a:r>
            <a:r>
              <a:rPr sz="1500" b="1" dirty="0">
                <a:latin typeface="Courier New"/>
                <a:cs typeface="Courier New"/>
              </a:rPr>
              <a:t>+</a:t>
            </a:r>
            <a:r>
              <a:rPr sz="1500" b="1" spc="-6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j];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1554480">
              <a:lnSpc>
                <a:spcPts val="1705"/>
              </a:lnSpc>
            </a:pPr>
            <a:r>
              <a:rPr sz="1500" b="1" spc="-5" dirty="0">
                <a:latin typeface="Courier New"/>
                <a:cs typeface="Courier New"/>
              </a:rPr>
              <a:t>r[i*n </a:t>
            </a:r>
            <a:r>
              <a:rPr sz="1500" b="1" dirty="0">
                <a:latin typeface="Courier New"/>
                <a:cs typeface="Courier New"/>
              </a:rPr>
              <a:t>+ </a:t>
            </a:r>
            <a:r>
              <a:rPr sz="1500" b="1" spc="-5" dirty="0">
                <a:latin typeface="Courier New"/>
                <a:cs typeface="Courier New"/>
              </a:rPr>
              <a:t>j]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v;</a:t>
            </a:r>
            <a:endParaRPr sz="1500">
              <a:latin typeface="Courier New"/>
              <a:cs typeface="Courier New"/>
            </a:endParaRPr>
          </a:p>
          <a:p>
            <a:pPr marL="1097280">
              <a:lnSpc>
                <a:spcPts val="1700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640080">
              <a:lnSpc>
                <a:spcPts val="170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182880">
              <a:lnSpc>
                <a:spcPts val="1755"/>
              </a:lnSpc>
            </a:pPr>
            <a:r>
              <a:rPr sz="1500" b="1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2057400" y="0"/>
                </a:moveTo>
                <a:lnTo>
                  <a:pt x="0" y="0"/>
                </a:lnTo>
                <a:lnTo>
                  <a:pt x="0" y="228599"/>
                </a:lnTo>
                <a:lnTo>
                  <a:pt x="2057400" y="2285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5715599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10287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228599"/>
                </a:lnTo>
                <a:lnTo>
                  <a:pt x="10287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228600" y="0"/>
                </a:moveTo>
                <a:lnTo>
                  <a:pt x="0" y="0"/>
                </a:lnTo>
                <a:lnTo>
                  <a:pt x="0" y="2057400"/>
                </a:lnTo>
                <a:lnTo>
                  <a:pt x="228600" y="20574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0" y="286572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1143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28600" y="0"/>
                </a:lnTo>
                <a:lnTo>
                  <a:pt x="228600" y="2057400"/>
                </a:lnTo>
                <a:lnTo>
                  <a:pt x="1143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599"/>
                </a:lnTo>
                <a:lnTo>
                  <a:pt x="228600" y="228599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0" y="5715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599"/>
                </a:moveTo>
                <a:lnTo>
                  <a:pt x="0" y="228599"/>
                </a:lnTo>
                <a:lnTo>
                  <a:pt x="0" y="0"/>
                </a:lnTo>
                <a:lnTo>
                  <a:pt x="228600" y="0"/>
                </a:lnTo>
                <a:lnTo>
                  <a:pt x="228600" y="228599"/>
                </a:lnTo>
                <a:lnTo>
                  <a:pt x="114300" y="228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84420" y="5639399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60030" y="2526630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29200" y="5827360"/>
            <a:ext cx="1902460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2459" y="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4040" y="5774020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50"/>
                </a:lnTo>
                <a:lnTo>
                  <a:pt x="162559" y="533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8130" y="2865720"/>
            <a:ext cx="0" cy="1902460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60"/>
                </a:lnTo>
              </a:path>
            </a:pathLst>
          </a:custGeom>
          <a:ln w="35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4790" y="4761830"/>
            <a:ext cx="107950" cy="161290"/>
          </a:xfrm>
          <a:custGeom>
            <a:avLst/>
            <a:gdLst/>
            <a:ahLst/>
            <a:cxnLst/>
            <a:rect l="l" t="t" r="r" b="b"/>
            <a:pathLst>
              <a:path w="107950" h="161289">
                <a:moveTo>
                  <a:pt x="107950" y="0"/>
                </a:moveTo>
                <a:lnTo>
                  <a:pt x="0" y="0"/>
                </a:lnTo>
                <a:lnTo>
                  <a:pt x="53339" y="1612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4669" y="5264749"/>
            <a:ext cx="3956050" cy="6731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How many times are the  elements of matrix </a:t>
            </a:r>
            <a:r>
              <a:rPr sz="2200" i="1" dirty="0">
                <a:solidFill>
                  <a:srgbClr val="FF3333"/>
                </a:solidFill>
                <a:latin typeface="Arial"/>
                <a:cs typeface="Arial"/>
              </a:rPr>
              <a:t>p</a:t>
            </a:r>
            <a:r>
              <a:rPr sz="2200" i="1" spc="-1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accessed?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4669" y="6202010"/>
            <a:ext cx="4458335" cy="89281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6730">
              <a:lnSpc>
                <a:spcPts val="2460"/>
              </a:lnSpc>
              <a:spcBef>
                <a:spcPts val="330"/>
              </a:spcBef>
            </a:pP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How many times are the  elements of matrix </a:t>
            </a:r>
            <a:r>
              <a:rPr sz="2200" i="1" dirty="0">
                <a:solidFill>
                  <a:srgbClr val="FF3333"/>
                </a:solidFill>
                <a:latin typeface="Arial"/>
                <a:cs typeface="Arial"/>
              </a:rPr>
              <a:t>q</a:t>
            </a:r>
            <a:r>
              <a:rPr sz="2200" i="1" spc="-15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3333"/>
                </a:solidFill>
                <a:latin typeface="Arial"/>
                <a:cs typeface="Arial"/>
              </a:rPr>
              <a:t>accessed?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ts val="168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1040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7525" y="6888119"/>
            <a:ext cx="50673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219" y="554320"/>
            <a:ext cx="7819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9479" algn="l"/>
              </a:tabLst>
            </a:pPr>
            <a:r>
              <a:rPr spc="-5" dirty="0"/>
              <a:t>Reducing</a:t>
            </a:r>
            <a:r>
              <a:rPr spc="-10" dirty="0"/>
              <a:t> </a:t>
            </a:r>
            <a:r>
              <a:rPr dirty="0"/>
              <a:t>the	</a:t>
            </a:r>
            <a:r>
              <a:rPr spc="-5" dirty="0"/>
              <a:t>memory</a:t>
            </a:r>
            <a:r>
              <a:rPr spc="-65" dirty="0"/>
              <a:t> </a:t>
            </a:r>
            <a:r>
              <a:rPr spc="-5" dirty="0"/>
              <a:t>pressure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5989" y="297239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2870" y="297239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5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3289" y="1722720"/>
            <a:ext cx="6370320" cy="12446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66420">
              <a:lnSpc>
                <a:spcPts val="3120"/>
              </a:lnSpc>
              <a:spcBef>
                <a:spcPts val="405"/>
              </a:spcBef>
            </a:pPr>
            <a:r>
              <a:rPr sz="2800" spc="-16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reduce the number of read  operations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global </a:t>
            </a:r>
            <a:r>
              <a:rPr sz="2800" spc="-35" dirty="0">
                <a:latin typeface="Arial"/>
                <a:cs typeface="Arial"/>
              </a:rPr>
              <a:t>memory, </a:t>
            </a:r>
            <a:r>
              <a:rPr sz="2800" spc="-5" dirty="0">
                <a:latin typeface="Arial"/>
                <a:cs typeface="Arial"/>
              </a:rPr>
              <a:t>we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</a:t>
            </a:r>
            <a:endParaRPr sz="2800">
              <a:latin typeface="Arial"/>
              <a:cs typeface="Arial"/>
            </a:endParaRPr>
          </a:p>
          <a:p>
            <a:pPr marL="439420">
              <a:lnSpc>
                <a:spcPts val="3055"/>
              </a:lnSpc>
              <a:tabLst>
                <a:tab pos="2244725" algn="l"/>
              </a:tabLst>
            </a:pPr>
            <a:r>
              <a:rPr sz="2800" b="1" spc="-5" dirty="0">
                <a:latin typeface="Courier New"/>
                <a:cs typeface="Courier New"/>
              </a:rPr>
              <a:t>shared	</a:t>
            </a:r>
            <a:r>
              <a:rPr sz="2800" spc="-5" dirty="0">
                <a:latin typeface="Arial"/>
                <a:cs typeface="Arial"/>
              </a:rPr>
              <a:t>memory </a:t>
            </a:r>
            <a:r>
              <a:rPr sz="2800" dirty="0">
                <a:latin typeface="Arial"/>
                <a:cs typeface="Arial"/>
              </a:rPr>
              <a:t>to cache the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440" y="393759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3289" y="2943190"/>
            <a:ext cx="5953760" cy="21297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159385">
              <a:lnSpc>
                <a:spcPts val="3120"/>
              </a:lnSpc>
              <a:spcBef>
                <a:spcPts val="405"/>
              </a:spcBef>
            </a:pPr>
            <a:r>
              <a:rPr sz="2800" spc="-5" dirty="0">
                <a:latin typeface="Arial"/>
                <a:cs typeface="Arial"/>
              </a:rPr>
              <a:t>needed by </a:t>
            </a:r>
            <a:r>
              <a:rPr sz="2800" dirty="0">
                <a:latin typeface="Arial"/>
                <a:cs typeface="Arial"/>
              </a:rPr>
              <a:t>each </a:t>
            </a:r>
            <a:r>
              <a:rPr sz="2800" spc="-5" dirty="0">
                <a:latin typeface="Arial"/>
                <a:cs typeface="Arial"/>
              </a:rPr>
              <a:t>block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compute </a:t>
            </a:r>
            <a:r>
              <a:rPr sz="2800" dirty="0">
                <a:latin typeface="Arial"/>
                <a:cs typeface="Arial"/>
              </a:rPr>
              <a:t>its  </a:t>
            </a:r>
            <a:r>
              <a:rPr sz="2800" spc="-5" dirty="0">
                <a:latin typeface="Arial"/>
                <a:cs typeface="Arial"/>
              </a:rPr>
              <a:t>portion of the result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93000"/>
              </a:lnSpc>
              <a:spcBef>
                <a:spcPts val="650"/>
              </a:spcBef>
              <a:tabLst>
                <a:tab pos="3046095" algn="l"/>
                <a:tab pos="4926965" algn="l"/>
              </a:tabLst>
            </a:pPr>
            <a:r>
              <a:rPr sz="2800" spc="-5" dirty="0">
                <a:latin typeface="Arial"/>
                <a:cs typeface="Arial"/>
              </a:rPr>
              <a:t>This requires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(2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1290" dirty="0">
                <a:latin typeface="Arial"/>
                <a:cs typeface="Arial"/>
              </a:rPr>
              <a:t>´	</a:t>
            </a:r>
            <a:r>
              <a:rPr sz="2800" spc="-5" dirty="0">
                <a:latin typeface="Arial"/>
                <a:cs typeface="Arial"/>
              </a:rPr>
              <a:t>BLKDIM </a:t>
            </a:r>
            <a:r>
              <a:rPr sz="2800" spc="1290" dirty="0">
                <a:latin typeface="Arial"/>
                <a:cs typeface="Arial"/>
              </a:rPr>
              <a:t>´	</a:t>
            </a:r>
            <a:r>
              <a:rPr sz="2800" i="1" spc="-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)  elements, which might </a:t>
            </a:r>
            <a:r>
              <a:rPr sz="2800" dirty="0">
                <a:latin typeface="Arial"/>
                <a:cs typeface="Arial"/>
              </a:rPr>
              <a:t>exceed </a:t>
            </a:r>
            <a:r>
              <a:rPr sz="2800" spc="-5" dirty="0">
                <a:latin typeface="Arial"/>
                <a:cs typeface="Arial"/>
              </a:rPr>
              <a:t>the  amount of </a:t>
            </a:r>
            <a:r>
              <a:rPr sz="2800" dirty="0">
                <a:latin typeface="Arial"/>
                <a:cs typeface="Arial"/>
              </a:rPr>
              <a:t>shared </a:t>
            </a:r>
            <a:r>
              <a:rPr sz="2800" spc="-5" dirty="0">
                <a:latin typeface="Arial"/>
                <a:cs typeface="Arial"/>
              </a:rPr>
              <a:t>memory allowed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289" y="5017099"/>
            <a:ext cx="16471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device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63000" y="61245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8200" y="2742530"/>
            <a:ext cx="1371600" cy="2057400"/>
          </a:xfrm>
          <a:custGeom>
            <a:avLst/>
            <a:gdLst/>
            <a:ahLst/>
            <a:cxnLst/>
            <a:rect l="l" t="t" r="r" b="b"/>
            <a:pathLst>
              <a:path w="1371600" h="2057400">
                <a:moveTo>
                  <a:pt x="0" y="2057400"/>
                </a:moveTo>
                <a:lnTo>
                  <a:pt x="1371600" y="2057400"/>
                </a:lnTo>
                <a:lnTo>
                  <a:pt x="1371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27425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37600" y="36099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57800" y="5944199"/>
            <a:ext cx="2057400" cy="1371600"/>
          </a:xfrm>
          <a:custGeom>
            <a:avLst/>
            <a:gdLst/>
            <a:ahLst/>
            <a:cxnLst/>
            <a:rect l="l" t="t" r="r" b="b"/>
            <a:pathLst>
              <a:path w="2057400" h="1371600">
                <a:moveTo>
                  <a:pt x="0" y="1371600"/>
                </a:moveTo>
                <a:lnTo>
                  <a:pt x="2057400" y="1371600"/>
                </a:lnTo>
                <a:lnTo>
                  <a:pt x="20574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7800" y="52583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23000" y="61245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78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2057400" y="0"/>
                </a:moveTo>
                <a:lnTo>
                  <a:pt x="0" y="0"/>
                </a:lnTo>
                <a:lnTo>
                  <a:pt x="0" y="685799"/>
                </a:lnTo>
                <a:lnTo>
                  <a:pt x="2057400" y="685799"/>
                </a:lnTo>
                <a:lnTo>
                  <a:pt x="20574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7800" y="5258399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10287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2057400" y="0"/>
                </a:lnTo>
                <a:lnTo>
                  <a:pt x="2057400" y="685799"/>
                </a:lnTo>
                <a:lnTo>
                  <a:pt x="1028700" y="6857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72400" y="274253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685800" y="0"/>
                </a:moveTo>
                <a:lnTo>
                  <a:pt x="0" y="0"/>
                </a:lnTo>
                <a:lnTo>
                  <a:pt x="0" y="2057400"/>
                </a:lnTo>
                <a:lnTo>
                  <a:pt x="685800" y="20574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72400" y="2742530"/>
            <a:ext cx="685800" cy="2057400"/>
          </a:xfrm>
          <a:custGeom>
            <a:avLst/>
            <a:gdLst/>
            <a:ahLst/>
            <a:cxnLst/>
            <a:rect l="l" t="t" r="r" b="b"/>
            <a:pathLst>
              <a:path w="685800" h="2057400">
                <a:moveTo>
                  <a:pt x="3429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685800" y="0"/>
                </a:lnTo>
                <a:lnTo>
                  <a:pt x="685800" y="2057400"/>
                </a:lnTo>
                <a:lnTo>
                  <a:pt x="3429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72400" y="52571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72400" y="52571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1009" y="6856059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7525" y="6888119"/>
            <a:ext cx="50673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m</a:t>
            </a:r>
            <a:r>
              <a:rPr sz="1400" spc="1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5459" y="6888119"/>
            <a:ext cx="17907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5" dirty="0">
                <a:latin typeface="Times New Roman"/>
                <a:cs typeface="Times New Roman"/>
              </a:rPr>
              <a:t>8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219" y="554320"/>
            <a:ext cx="7819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9479" algn="l"/>
              </a:tabLst>
            </a:pPr>
            <a:r>
              <a:rPr spc="-5" dirty="0"/>
              <a:t>Reducing</a:t>
            </a:r>
            <a:r>
              <a:rPr spc="-10" dirty="0"/>
              <a:t> </a:t>
            </a:r>
            <a:r>
              <a:rPr dirty="0"/>
              <a:t>the	</a:t>
            </a:r>
            <a:r>
              <a:rPr spc="-5" dirty="0"/>
              <a:t>memory</a:t>
            </a:r>
            <a:r>
              <a:rPr spc="-65" dirty="0"/>
              <a:t> </a:t>
            </a:r>
            <a:r>
              <a:rPr spc="-5" dirty="0"/>
              <a:t>pressure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0" y="31159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1722720"/>
            <a:ext cx="6301740" cy="213106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183515" algn="just">
              <a:lnSpc>
                <a:spcPct val="93000"/>
              </a:lnSpc>
              <a:spcBef>
                <a:spcPts val="335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solution: divide the (BLKDIM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spc="6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)  </a:t>
            </a:r>
            <a:r>
              <a:rPr sz="2800" spc="-5" dirty="0">
                <a:latin typeface="Arial"/>
                <a:cs typeface="Arial"/>
              </a:rPr>
              <a:t>stripes of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 </a:t>
            </a:r>
            <a:r>
              <a:rPr sz="2800" spc="-5" dirty="0">
                <a:latin typeface="Arial"/>
                <a:cs typeface="Arial"/>
              </a:rPr>
              <a:t>into square blocks of  (BLKDIM </a:t>
            </a:r>
            <a:r>
              <a:rPr sz="2800" spc="1290" dirty="0">
                <a:latin typeface="Arial"/>
                <a:cs typeface="Arial"/>
              </a:rPr>
              <a:t>´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BLKDIM</a:t>
            </a:r>
            <a:r>
              <a:rPr sz="2800" spc="-10" dirty="0">
                <a:latin typeface="Arial"/>
                <a:cs typeface="Arial"/>
              </a:rPr>
              <a:t>) </a:t>
            </a:r>
            <a:r>
              <a:rPr sz="2800" spc="-5" dirty="0">
                <a:latin typeface="Arial"/>
                <a:cs typeface="Arial"/>
              </a:rPr>
              <a:t>elements each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20"/>
              </a:lnSpc>
              <a:spcBef>
                <a:spcPts val="795"/>
              </a:spcBef>
            </a:pPr>
            <a:r>
              <a:rPr sz="2800" spc="-5" dirty="0">
                <a:latin typeface="Arial"/>
                <a:cs typeface="Arial"/>
              </a:rPr>
              <a:t>Operate on two blocks </a:t>
            </a:r>
            <a:r>
              <a:rPr sz="2800" dirty="0">
                <a:latin typeface="Arial"/>
                <a:cs typeface="Arial"/>
              </a:rPr>
              <a:t>(for </a:t>
            </a:r>
            <a:r>
              <a:rPr sz="2800" i="1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i="1" dirty="0">
                <a:latin typeface="Arial"/>
                <a:cs typeface="Arial"/>
              </a:rPr>
              <a:t>q</a:t>
            </a:r>
            <a:r>
              <a:rPr sz="2800" dirty="0">
                <a:latin typeface="Arial"/>
                <a:cs typeface="Arial"/>
              </a:rPr>
              <a:t>) </a:t>
            </a:r>
            <a:r>
              <a:rPr sz="2800" spc="5" dirty="0">
                <a:latin typeface="Arial"/>
                <a:cs typeface="Arial"/>
              </a:rPr>
              <a:t>at </a:t>
            </a:r>
            <a:r>
              <a:rPr sz="2800" dirty="0">
                <a:latin typeface="Arial"/>
                <a:cs typeface="Arial"/>
              </a:rPr>
              <a:t>a 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2400" y="525713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63000" y="61245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2400" y="5257130"/>
            <a:ext cx="685800" cy="685800"/>
          </a:xfrm>
          <a:prstGeom prst="rect">
            <a:avLst/>
          </a:prstGeom>
          <a:solidFill>
            <a:srgbClr val="FFFF99"/>
          </a:solidFill>
          <a:ln w="3175">
            <a:solidFill>
              <a:srgbClr val="000000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257800" y="5258399"/>
          <a:ext cx="20574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79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P3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772400" y="2742530"/>
          <a:ext cx="2057400" cy="2058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43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794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q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Q3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677670" y="4342730"/>
            <a:ext cx="484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R = </a:t>
            </a:r>
            <a:r>
              <a:rPr sz="2800" spc="-120" dirty="0">
                <a:latin typeface="Arial"/>
                <a:cs typeface="Arial"/>
              </a:rPr>
              <a:t>P1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Q1 </a:t>
            </a:r>
            <a:r>
              <a:rPr sz="2800" dirty="0">
                <a:latin typeface="Arial"/>
                <a:cs typeface="Arial"/>
              </a:rPr>
              <a:t>+ </a:t>
            </a:r>
            <a:r>
              <a:rPr sz="2800" spc="-120" dirty="0">
                <a:latin typeface="Arial"/>
                <a:cs typeface="Arial"/>
              </a:rPr>
              <a:t>P2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Q2 </a:t>
            </a:r>
            <a:r>
              <a:rPr sz="2800" dirty="0">
                <a:latin typeface="Arial"/>
                <a:cs typeface="Arial"/>
              </a:rPr>
              <a:t>+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P3</a:t>
            </a:r>
            <a:r>
              <a:rPr sz="2800" spc="-120" dirty="0">
                <a:latin typeface="Cambria"/>
                <a:cs typeface="Cambria"/>
              </a:rPr>
              <a:t>⨉</a:t>
            </a:r>
            <a:r>
              <a:rPr sz="2800" spc="-120" dirty="0">
                <a:latin typeface="Arial"/>
                <a:cs typeface="Arial"/>
              </a:rPr>
              <a:t>Q3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695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7889" y="700370"/>
            <a:ext cx="7965439" cy="543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2290" y="4176360"/>
            <a:ext cx="21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70059" y="6875419"/>
            <a:ext cx="2311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9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50" y="7093614"/>
            <a:ext cx="157797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NVIDIA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645673"/>
            <a:ext cx="3659504" cy="164083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44500" marR="5080" indent="-288290">
              <a:lnSpc>
                <a:spcPct val="92900"/>
              </a:lnSpc>
              <a:spcBef>
                <a:spcPts val="725"/>
              </a:spcBef>
              <a:tabLst>
                <a:tab pos="44386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2100" y="3664549"/>
            <a:ext cx="0" cy="908050"/>
          </a:xfrm>
          <a:custGeom>
            <a:avLst/>
            <a:gdLst/>
            <a:ahLst/>
            <a:cxnLst/>
            <a:rect l="l" t="t" r="r" b="b"/>
            <a:pathLst>
              <a:path h="908050">
                <a:moveTo>
                  <a:pt x="0" y="90805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9550" y="3429599"/>
            <a:ext cx="163830" cy="246379"/>
          </a:xfrm>
          <a:custGeom>
            <a:avLst/>
            <a:gdLst/>
            <a:ahLst/>
            <a:cxnLst/>
            <a:rect l="l" t="t" r="r" b="b"/>
            <a:pathLst>
              <a:path w="163829" h="246379">
                <a:moveTo>
                  <a:pt x="82550" y="0"/>
                </a:moveTo>
                <a:lnTo>
                  <a:pt x="0" y="246379"/>
                </a:lnTo>
                <a:lnTo>
                  <a:pt x="163829" y="246379"/>
                </a:lnTo>
                <a:lnTo>
                  <a:pt x="82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7359" y="2400900"/>
            <a:ext cx="726440" cy="544830"/>
          </a:xfrm>
          <a:custGeom>
            <a:avLst/>
            <a:gdLst/>
            <a:ahLst/>
            <a:cxnLst/>
            <a:rect l="l" t="t" r="r" b="b"/>
            <a:pathLst>
              <a:path w="726440" h="544830">
                <a:moveTo>
                  <a:pt x="726440" y="0"/>
                </a:moveTo>
                <a:lnTo>
                  <a:pt x="0" y="54482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9400" y="2873340"/>
            <a:ext cx="246379" cy="213360"/>
          </a:xfrm>
          <a:custGeom>
            <a:avLst/>
            <a:gdLst/>
            <a:ahLst/>
            <a:cxnLst/>
            <a:rect l="l" t="t" r="r" b="b"/>
            <a:pathLst>
              <a:path w="246379" h="213360">
                <a:moveTo>
                  <a:pt x="148590" y="0"/>
                </a:moveTo>
                <a:lnTo>
                  <a:pt x="0" y="213360"/>
                </a:lnTo>
                <a:lnTo>
                  <a:pt x="246379" y="130810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7077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90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2215480"/>
            <a:ext cx="3515995" cy="25044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2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058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97077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85990" y="19157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6300" y="292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1700" y="5440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54040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92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7285990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43800" y="2924140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92750" y="3631530"/>
            <a:ext cx="565150" cy="941069"/>
          </a:xfrm>
          <a:custGeom>
            <a:avLst/>
            <a:gdLst/>
            <a:ahLst/>
            <a:cxnLst/>
            <a:rect l="l" t="t" r="r" b="b"/>
            <a:pathLst>
              <a:path w="565150" h="941070">
                <a:moveTo>
                  <a:pt x="565150" y="94107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2100" y="3429599"/>
            <a:ext cx="196850" cy="254000"/>
          </a:xfrm>
          <a:custGeom>
            <a:avLst/>
            <a:gdLst/>
            <a:ahLst/>
            <a:cxnLst/>
            <a:rect l="l" t="t" r="r" b="b"/>
            <a:pathLst>
              <a:path w="196850" h="254000">
                <a:moveTo>
                  <a:pt x="0" y="0"/>
                </a:moveTo>
                <a:lnTo>
                  <a:pt x="55879" y="254000"/>
                </a:lnTo>
                <a:lnTo>
                  <a:pt x="196850" y="1689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64350" y="3086700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67945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29400" y="3004150"/>
            <a:ext cx="246379" cy="163830"/>
          </a:xfrm>
          <a:custGeom>
            <a:avLst/>
            <a:gdLst/>
            <a:ahLst/>
            <a:cxnLst/>
            <a:rect l="l" t="t" r="r" b="b"/>
            <a:pathLst>
              <a:path w="246379" h="163830">
                <a:moveTo>
                  <a:pt x="246379" y="0"/>
                </a:moveTo>
                <a:lnTo>
                  <a:pt x="0" y="82550"/>
                </a:lnTo>
                <a:lnTo>
                  <a:pt x="246379" y="163829"/>
                </a:lnTo>
                <a:lnTo>
                  <a:pt x="246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553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93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287259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6300" y="292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50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94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56553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7259" y="256346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1700" y="54400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95</a:t>
            </a:fld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36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7359" y="3227670"/>
            <a:ext cx="726440" cy="544830"/>
          </a:xfrm>
          <a:custGeom>
            <a:avLst/>
            <a:gdLst/>
            <a:ahLst/>
            <a:cxnLst/>
            <a:rect l="l" t="t" r="r" b="b"/>
            <a:pathLst>
              <a:path w="726440" h="544829">
                <a:moveTo>
                  <a:pt x="726440" y="54483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29400" y="3086700"/>
            <a:ext cx="246379" cy="213360"/>
          </a:xfrm>
          <a:custGeom>
            <a:avLst/>
            <a:gdLst/>
            <a:ahLst/>
            <a:cxnLst/>
            <a:rect l="l" t="t" r="r" b="b"/>
            <a:pathLst>
              <a:path w="246379" h="213360">
                <a:moveTo>
                  <a:pt x="0" y="0"/>
                </a:moveTo>
                <a:lnTo>
                  <a:pt x="147320" y="213360"/>
                </a:lnTo>
                <a:lnTo>
                  <a:pt x="246379" y="812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80379" y="3603590"/>
            <a:ext cx="1163320" cy="969010"/>
          </a:xfrm>
          <a:custGeom>
            <a:avLst/>
            <a:gdLst/>
            <a:ahLst/>
            <a:cxnLst/>
            <a:rect l="l" t="t" r="r" b="b"/>
            <a:pathLst>
              <a:path w="1163320" h="969010">
                <a:moveTo>
                  <a:pt x="1163320" y="96901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2100" y="3429599"/>
            <a:ext cx="279400" cy="255270"/>
          </a:xfrm>
          <a:custGeom>
            <a:avLst/>
            <a:gdLst/>
            <a:ahLst/>
            <a:cxnLst/>
            <a:rect l="l" t="t" r="r" b="b"/>
            <a:pathLst>
              <a:path w="279400" h="255270">
                <a:moveTo>
                  <a:pt x="0" y="0"/>
                </a:moveTo>
                <a:lnTo>
                  <a:pt x="157479" y="255269"/>
                </a:lnTo>
                <a:lnTo>
                  <a:pt x="279400" y="1092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96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760" y="554320"/>
            <a:ext cx="6546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 the new kernel</a:t>
            </a:r>
            <a:r>
              <a:rPr spc="-65" dirty="0"/>
              <a:t> </a:t>
            </a:r>
            <a:r>
              <a:rPr spc="-5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2720"/>
            <a:ext cx="1924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each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67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7656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" y="2215480"/>
            <a:ext cx="3515995" cy="29171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990" marR="5080" indent="-288290">
              <a:lnSpc>
                <a:spcPct val="92800"/>
              </a:lnSpc>
              <a:spcBef>
                <a:spcPts val="305"/>
              </a:spcBef>
              <a:tabLst>
                <a:tab pos="300355" algn="l"/>
              </a:tabLst>
            </a:pPr>
            <a:r>
              <a:rPr sz="2700" spc="-7" baseline="12345" dirty="0">
                <a:latin typeface="Arial"/>
                <a:cs typeface="Arial"/>
              </a:rPr>
              <a:t>–	</a:t>
            </a:r>
            <a:r>
              <a:rPr sz="2400" spc="-10" dirty="0">
                <a:latin typeface="Arial"/>
                <a:cs typeface="Arial"/>
              </a:rPr>
              <a:t>Copy </a:t>
            </a:r>
            <a:r>
              <a:rPr sz="2400" spc="-5" dirty="0">
                <a:latin typeface="Arial"/>
                <a:cs typeface="Arial"/>
              </a:rPr>
              <a:t>blocks from </a:t>
            </a:r>
            <a:r>
              <a:rPr sz="2400" i="1" dirty="0">
                <a:latin typeface="Arial"/>
                <a:cs typeface="Arial"/>
              </a:rPr>
              <a:t>p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i="1" dirty="0">
                <a:latin typeface="Arial"/>
                <a:cs typeface="Arial"/>
              </a:rPr>
              <a:t>q </a:t>
            </a:r>
            <a:r>
              <a:rPr sz="2400" spc="-5" dirty="0">
                <a:latin typeface="Arial"/>
                <a:cs typeface="Arial"/>
              </a:rPr>
              <a:t>into shared memory 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5" dirty="0">
                <a:latin typeface="Arial"/>
                <a:cs typeface="Arial"/>
              </a:rPr>
              <a:t>in  parallel</a:t>
            </a:r>
            <a:endParaRPr sz="2400">
              <a:latin typeface="Arial"/>
              <a:cs typeface="Arial"/>
            </a:endParaRPr>
          </a:p>
          <a:p>
            <a:pPr marL="300990" marR="614680">
              <a:lnSpc>
                <a:spcPct val="931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compute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  product </a:t>
            </a:r>
            <a:r>
              <a:rPr sz="2400" i="1" spc="-5" dirty="0">
                <a:latin typeface="Arial"/>
                <a:cs typeface="Arial"/>
              </a:rPr>
              <a:t>local_p </a:t>
            </a:r>
            <a:r>
              <a:rPr sz="2400" spc="1105" dirty="0">
                <a:latin typeface="Arial"/>
                <a:cs typeface="Arial"/>
              </a:rPr>
              <a:t>´  </a:t>
            </a:r>
            <a:r>
              <a:rPr sz="2400" i="1" spc="-5" dirty="0">
                <a:latin typeface="Arial"/>
                <a:cs typeface="Arial"/>
              </a:rPr>
              <a:t>local_q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</a:t>
            </a:r>
            <a:endParaRPr sz="2400">
              <a:latin typeface="Arial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70"/>
              </a:spcBef>
            </a:pP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← 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BLKDIM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4400" y="5438740"/>
            <a:ext cx="8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3800" y="2058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0" y="292414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2057400" y="0"/>
                </a:moveTo>
                <a:lnTo>
                  <a:pt x="0" y="0"/>
                </a:lnTo>
                <a:lnTo>
                  <a:pt x="0" y="2057400"/>
                </a:lnTo>
                <a:lnTo>
                  <a:pt x="2057400" y="2057400"/>
                </a:lnTo>
                <a:lnTo>
                  <a:pt x="2057400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29200" y="457259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1028700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2057400"/>
                </a:lnTo>
                <a:lnTo>
                  <a:pt x="1028700" y="2057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4400" y="5440010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43800" y="457133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0800" y="4572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295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27438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27438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685800"/>
                </a:moveTo>
                <a:lnTo>
                  <a:pt x="0" y="685800"/>
                </a:lnTo>
                <a:lnTo>
                  <a:pt x="0" y="0"/>
                </a:lnTo>
                <a:lnTo>
                  <a:pt x="685800" y="0"/>
                </a:lnTo>
                <a:lnTo>
                  <a:pt x="685800" y="685800"/>
                </a:lnTo>
                <a:lnTo>
                  <a:pt x="342900" y="685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8720" y="241487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390" y="2418680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local_q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2100" y="3429599"/>
            <a:ext cx="2299970" cy="1045210"/>
          </a:xfrm>
          <a:custGeom>
            <a:avLst/>
            <a:gdLst/>
            <a:ahLst/>
            <a:cxnLst/>
            <a:rect l="l" t="t" r="r" b="b"/>
            <a:pathLst>
              <a:path w="2299970" h="1045210">
                <a:moveTo>
                  <a:pt x="0" y="0"/>
                </a:moveTo>
                <a:lnTo>
                  <a:pt x="2299970" y="104520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8890" y="4396070"/>
            <a:ext cx="257810" cy="176530"/>
          </a:xfrm>
          <a:custGeom>
            <a:avLst/>
            <a:gdLst/>
            <a:ahLst/>
            <a:cxnLst/>
            <a:rect l="l" t="t" r="r" b="b"/>
            <a:pathLst>
              <a:path w="257809" h="176529">
                <a:moveTo>
                  <a:pt x="67309" y="0"/>
                </a:moveTo>
                <a:lnTo>
                  <a:pt x="0" y="148590"/>
                </a:lnTo>
                <a:lnTo>
                  <a:pt x="257809" y="176530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6500" y="3429599"/>
            <a:ext cx="1408430" cy="1005840"/>
          </a:xfrm>
          <a:custGeom>
            <a:avLst/>
            <a:gdLst/>
            <a:ahLst/>
            <a:cxnLst/>
            <a:rect l="l" t="t" r="r" b="b"/>
            <a:pathLst>
              <a:path w="1408429" h="1005839">
                <a:moveTo>
                  <a:pt x="0" y="0"/>
                </a:moveTo>
                <a:lnTo>
                  <a:pt x="1408429" y="1005839"/>
                </a:lnTo>
              </a:path>
            </a:pathLst>
          </a:custGeom>
          <a:ln w="54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39050" y="4361780"/>
            <a:ext cx="247650" cy="210820"/>
          </a:xfrm>
          <a:custGeom>
            <a:avLst/>
            <a:gdLst/>
            <a:ahLst/>
            <a:cxnLst/>
            <a:rect l="l" t="t" r="r" b="b"/>
            <a:pathLst>
              <a:path w="247650" h="210820">
                <a:moveTo>
                  <a:pt x="95250" y="0"/>
                </a:moveTo>
                <a:lnTo>
                  <a:pt x="0" y="134620"/>
                </a:lnTo>
                <a:lnTo>
                  <a:pt x="247650" y="2108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50297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28600" y="0"/>
                </a:lnTo>
                <a:lnTo>
                  <a:pt x="228600" y="228600"/>
                </a:lnTo>
                <a:lnTo>
                  <a:pt x="1143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85800" y="0"/>
                </a:moveTo>
                <a:lnTo>
                  <a:pt x="0" y="0"/>
                </a:lnTo>
                <a:lnTo>
                  <a:pt x="0" y="228600"/>
                </a:lnTo>
                <a:lnTo>
                  <a:pt x="685800" y="228600"/>
                </a:lnTo>
                <a:lnTo>
                  <a:pt x="68580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9200" y="32010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42900" y="228600"/>
                </a:moveTo>
                <a:lnTo>
                  <a:pt x="0" y="228600"/>
                </a:lnTo>
                <a:lnTo>
                  <a:pt x="0" y="0"/>
                </a:lnTo>
                <a:lnTo>
                  <a:pt x="685800" y="0"/>
                </a:lnTo>
                <a:lnTo>
                  <a:pt x="685800" y="228600"/>
                </a:lnTo>
                <a:lnTo>
                  <a:pt x="342900" y="228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943600" y="2743800"/>
          <a:ext cx="6858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33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630"/>
              </a:lnSpc>
            </a:pPr>
            <a:fld id="{81D60167-4931-47E6-BA6A-407CBD079E47}" type="slidenum">
              <a:rPr dirty="0"/>
              <a:t>97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6303009" y="428304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7259" y="3246720"/>
            <a:ext cx="215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709" y="6888119"/>
            <a:ext cx="152019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spc="-5" dirty="0">
                <a:latin typeface="Times New Roman"/>
                <a:cs typeface="Times New Roman"/>
              </a:rPr>
              <a:t>CUDA</a:t>
            </a:r>
            <a:r>
              <a:rPr sz="1400" spc="-1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82759" y="6856059"/>
            <a:ext cx="204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9</a:t>
            </a:r>
            <a:r>
              <a:rPr sz="1400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0900" y="55432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new matmul</a:t>
            </a:r>
            <a:r>
              <a:rPr spc="-55" dirty="0"/>
              <a:t> </a:t>
            </a:r>
            <a:r>
              <a:rPr spc="-5" dirty="0"/>
              <a:t>kernel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1372200"/>
            <a:ext cx="8915400" cy="5715000"/>
          </a:xfrm>
          <a:custGeom>
            <a:avLst/>
            <a:gdLst/>
            <a:ahLst/>
            <a:cxnLst/>
            <a:rect l="l" t="t" r="r" b="b"/>
            <a:pathLst>
              <a:path w="8915400" h="5715000">
                <a:moveTo>
                  <a:pt x="8915400" y="0"/>
                </a:moveTo>
                <a:lnTo>
                  <a:pt x="0" y="0"/>
                </a:lnTo>
                <a:lnTo>
                  <a:pt x="0" y="5715000"/>
                </a:lnTo>
                <a:lnTo>
                  <a:pt x="8915400" y="5715000"/>
                </a:lnTo>
                <a:lnTo>
                  <a:pt x="8915400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1372200"/>
            <a:ext cx="8915400" cy="5715000"/>
          </a:xfrm>
          <a:custGeom>
            <a:avLst/>
            <a:gdLst/>
            <a:ahLst/>
            <a:cxnLst/>
            <a:rect l="l" t="t" r="r" b="b"/>
            <a:pathLst>
              <a:path w="8915400" h="5715000">
                <a:moveTo>
                  <a:pt x="4457700" y="5715000"/>
                </a:moveTo>
                <a:lnTo>
                  <a:pt x="0" y="5715000"/>
                </a:lnTo>
                <a:lnTo>
                  <a:pt x="0" y="0"/>
                </a:lnTo>
                <a:lnTo>
                  <a:pt x="8915400" y="0"/>
                </a:lnTo>
                <a:lnTo>
                  <a:pt x="8915400" y="5715000"/>
                </a:lnTo>
                <a:lnTo>
                  <a:pt x="4457700" y="5715000"/>
                </a:lnTo>
                <a:close/>
              </a:path>
            </a:pathLst>
          </a:custGeom>
          <a:ln w="18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380" y="1504280"/>
            <a:ext cx="8529320" cy="470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  <a:tabLst>
                <a:tab pos="286385" algn="l"/>
                <a:tab pos="1437640" algn="l"/>
                <a:tab pos="4812665" algn="l"/>
                <a:tab pos="6184265" algn="l"/>
                <a:tab pos="7555865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global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void </a:t>
            </a:r>
            <a:r>
              <a:rPr sz="1800" spc="-5" dirty="0">
                <a:latin typeface="Courier New"/>
                <a:cs typeface="Courier New"/>
              </a:rPr>
              <a:t>matmulb(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*p,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*q,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*r,	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local_p[BLKDIM][BLKDIM];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  <a:tabLst>
                <a:tab pos="835025" algn="l"/>
                <a:tab pos="198628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shared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	</a:t>
            </a:r>
            <a:r>
              <a:rPr sz="1800" b="1" spc="-5" dirty="0">
                <a:latin typeface="Courier New"/>
                <a:cs typeface="Courier New"/>
              </a:rPr>
              <a:t>float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local_q[BLKDIM][BLKDIM];</a:t>
            </a:r>
            <a:endParaRPr sz="1800">
              <a:latin typeface="Courier New"/>
              <a:cs typeface="Courier New"/>
            </a:endParaRPr>
          </a:p>
          <a:p>
            <a:pPr marL="560705" marR="416559">
              <a:lnSpc>
                <a:spcPct val="94700"/>
              </a:lnSpc>
              <a:spcBef>
                <a:spcPts val="55"/>
              </a:spcBef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bx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blockIdx.x;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blockIdx.y;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tx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threadIdx.x;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spc="-5" dirty="0">
                <a:latin typeface="Courier New"/>
                <a:cs typeface="Courier New"/>
              </a:rPr>
              <a:t>ty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threadIdx.y;  </a:t>
            </a: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i = </a:t>
            </a:r>
            <a:r>
              <a:rPr sz="1800" spc="-5" dirty="0">
                <a:latin typeface="Courier New"/>
                <a:cs typeface="Courier New"/>
              </a:rPr>
              <a:t>by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BLKDIM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ty;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1980"/>
              </a:lnSpc>
            </a:pPr>
            <a:r>
              <a:rPr sz="1800" b="1" spc="-5" dirty="0">
                <a:latin typeface="Courier New"/>
                <a:cs typeface="Courier New"/>
              </a:rPr>
              <a:t>const int </a:t>
            </a:r>
            <a:r>
              <a:rPr sz="1800" dirty="0">
                <a:latin typeface="Courier New"/>
                <a:cs typeface="Courier New"/>
              </a:rPr>
              <a:t>j = </a:t>
            </a:r>
            <a:r>
              <a:rPr sz="1800" spc="-5" dirty="0">
                <a:latin typeface="Courier New"/>
                <a:cs typeface="Courier New"/>
              </a:rPr>
              <a:t>bx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BLKDIM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tx;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039"/>
              </a:lnSpc>
            </a:pPr>
            <a:r>
              <a:rPr sz="1800" b="1" spc="-5" dirty="0">
                <a:latin typeface="Courier New"/>
                <a:cs typeface="Courier New"/>
              </a:rPr>
              <a:t>float </a:t>
            </a:r>
            <a:r>
              <a:rPr sz="1800" dirty="0">
                <a:latin typeface="Courier New"/>
                <a:cs typeface="Courier New"/>
              </a:rPr>
              <a:t>v = </a:t>
            </a:r>
            <a:r>
              <a:rPr sz="1800" spc="-5" dirty="0">
                <a:latin typeface="Courier New"/>
                <a:cs typeface="Courier New"/>
              </a:rPr>
              <a:t>0.0; </a:t>
            </a:r>
            <a:r>
              <a:rPr sz="1800" b="1" spc="-5" dirty="0">
                <a:latin typeface="Courier New"/>
                <a:cs typeface="Courier New"/>
              </a:rPr>
              <a:t>int </a:t>
            </a:r>
            <a:r>
              <a:rPr sz="1800" spc="-5" dirty="0">
                <a:latin typeface="Courier New"/>
                <a:cs typeface="Courier New"/>
              </a:rPr>
              <a:t>m,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k;</a:t>
            </a:r>
            <a:endParaRPr sz="1800">
              <a:latin typeface="Courier New"/>
              <a:cs typeface="Courier New"/>
            </a:endParaRPr>
          </a:p>
          <a:p>
            <a:pPr marL="1109980" marR="2473960" indent="-548640">
              <a:lnSpc>
                <a:spcPts val="2039"/>
              </a:lnSpc>
              <a:spcBef>
                <a:spcPts val="105"/>
              </a:spcBef>
            </a:pPr>
            <a:r>
              <a:rPr sz="1800" b="1" spc="-5" dirty="0">
                <a:latin typeface="Courier New"/>
                <a:cs typeface="Courier New"/>
              </a:rPr>
              <a:t>for </a:t>
            </a:r>
            <a:r>
              <a:rPr sz="1800" spc="-5" dirty="0">
                <a:latin typeface="Courier New"/>
                <a:cs typeface="Courier New"/>
              </a:rPr>
              <a:t>(m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0; </a:t>
            </a:r>
            <a:r>
              <a:rPr sz="1800" dirty="0">
                <a:latin typeface="Courier New"/>
                <a:cs typeface="Courier New"/>
              </a:rPr>
              <a:t>m &lt; </a:t>
            </a:r>
            <a:r>
              <a:rPr sz="1800" spc="-5" dirty="0">
                <a:latin typeface="Courier New"/>
                <a:cs typeface="Courier New"/>
              </a:rPr>
              <a:t>n; </a:t>
            </a:r>
            <a:r>
              <a:rPr sz="1800" dirty="0">
                <a:latin typeface="Courier New"/>
                <a:cs typeface="Courier New"/>
              </a:rPr>
              <a:t>m </a:t>
            </a:r>
            <a:r>
              <a:rPr sz="1800" spc="-5" dirty="0">
                <a:latin typeface="Courier New"/>
                <a:cs typeface="Courier New"/>
              </a:rPr>
              <a:t>+= BLKDIM)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local_p[ty][tx]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p[i*n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(m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tx)];  local_q[ty][tx]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q[(m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ty)*n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j];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1930"/>
              </a:lnSpc>
              <a:tabLst>
                <a:tab pos="138366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39"/>
              </a:lnSpc>
            </a:pPr>
            <a:r>
              <a:rPr sz="1800" spc="-5" dirty="0">
                <a:latin typeface="Courier New"/>
                <a:cs typeface="Courier New"/>
              </a:rPr>
              <a:t>for (k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0; </a:t>
            </a:r>
            <a:r>
              <a:rPr sz="1800" dirty="0">
                <a:latin typeface="Courier New"/>
                <a:cs typeface="Courier New"/>
              </a:rPr>
              <a:t>k &lt; </a:t>
            </a:r>
            <a:r>
              <a:rPr sz="1800" spc="-5" dirty="0">
                <a:latin typeface="Courier New"/>
                <a:cs typeface="Courier New"/>
              </a:rPr>
              <a:t>BLKDIM; k++)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65862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v </a:t>
            </a:r>
            <a:r>
              <a:rPr sz="1800" spc="-5" dirty="0">
                <a:latin typeface="Courier New"/>
                <a:cs typeface="Courier New"/>
              </a:rPr>
              <a:t>+= local_p[ty][k] 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local_q[k][tx];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39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109980">
              <a:lnSpc>
                <a:spcPts val="2045"/>
              </a:lnSpc>
              <a:tabLst>
                <a:tab pos="1383665" algn="l"/>
              </a:tabLst>
            </a:pPr>
            <a:r>
              <a:rPr sz="1800" u="heavy" dirty="0">
                <a:solidFill>
                  <a:srgbClr val="FF3333"/>
                </a:solidFill>
                <a:uFill>
                  <a:solidFill>
                    <a:srgbClr val="FE3232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5" dirty="0">
                <a:solidFill>
                  <a:srgbClr val="FF3333"/>
                </a:solidFill>
                <a:latin typeface="Courier New"/>
                <a:cs typeface="Courier New"/>
              </a:rPr>
              <a:t>syncthreads();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ts val="2105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170260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r[i*n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5" dirty="0">
                <a:latin typeface="Courier New"/>
                <a:cs typeface="Courier New"/>
              </a:rPr>
              <a:t>j]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380" y="642934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" y="7258649"/>
            <a:ext cx="2126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Credits: Salvatore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Orlando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38270" y="5994999"/>
            <a:ext cx="4519930" cy="1391920"/>
          </a:xfrm>
          <a:custGeom>
            <a:avLst/>
            <a:gdLst/>
            <a:ahLst/>
            <a:cxnLst/>
            <a:rect l="l" t="t" r="r" b="b"/>
            <a:pathLst>
              <a:path w="4519930" h="1391920">
                <a:moveTo>
                  <a:pt x="0" y="0"/>
                </a:moveTo>
                <a:lnTo>
                  <a:pt x="862329" y="640079"/>
                </a:lnTo>
                <a:lnTo>
                  <a:pt x="862329" y="1177289"/>
                </a:lnTo>
                <a:lnTo>
                  <a:pt x="866865" y="1200129"/>
                </a:lnTo>
                <a:lnTo>
                  <a:pt x="901156" y="1244970"/>
                </a:lnTo>
                <a:lnTo>
                  <a:pt x="964649" y="1287100"/>
                </a:lnTo>
                <a:lnTo>
                  <a:pt x="1005688" y="1306552"/>
                </a:lnTo>
                <a:lnTo>
                  <a:pt x="1052036" y="1324609"/>
                </a:lnTo>
                <a:lnTo>
                  <a:pt x="1103030" y="1341034"/>
                </a:lnTo>
                <a:lnTo>
                  <a:pt x="1158006" y="1355588"/>
                </a:lnTo>
                <a:lnTo>
                  <a:pt x="1216300" y="1368030"/>
                </a:lnTo>
                <a:lnTo>
                  <a:pt x="1277250" y="1378124"/>
                </a:lnTo>
                <a:lnTo>
                  <a:pt x="1340190" y="1385629"/>
                </a:lnTo>
                <a:lnTo>
                  <a:pt x="1404458" y="1390307"/>
                </a:lnTo>
                <a:lnTo>
                  <a:pt x="1469389" y="1391920"/>
                </a:lnTo>
                <a:lnTo>
                  <a:pt x="3912870" y="1391920"/>
                </a:lnTo>
                <a:lnTo>
                  <a:pt x="3977801" y="1390307"/>
                </a:lnTo>
                <a:lnTo>
                  <a:pt x="4042069" y="1385629"/>
                </a:lnTo>
                <a:lnTo>
                  <a:pt x="4105009" y="1378124"/>
                </a:lnTo>
                <a:lnTo>
                  <a:pt x="4165959" y="1368030"/>
                </a:lnTo>
                <a:lnTo>
                  <a:pt x="4224253" y="1355588"/>
                </a:lnTo>
                <a:lnTo>
                  <a:pt x="4279229" y="1341034"/>
                </a:lnTo>
                <a:lnTo>
                  <a:pt x="4330223" y="1324609"/>
                </a:lnTo>
                <a:lnTo>
                  <a:pt x="4376571" y="1306552"/>
                </a:lnTo>
                <a:lnTo>
                  <a:pt x="4417610" y="1287100"/>
                </a:lnTo>
                <a:lnTo>
                  <a:pt x="4452675" y="1266493"/>
                </a:lnTo>
                <a:lnTo>
                  <a:pt x="4502231" y="1222769"/>
                </a:lnTo>
                <a:lnTo>
                  <a:pt x="4519930" y="1177289"/>
                </a:lnTo>
                <a:lnTo>
                  <a:pt x="4519930" y="320039"/>
                </a:lnTo>
                <a:lnTo>
                  <a:pt x="862329" y="320039"/>
                </a:lnTo>
                <a:lnTo>
                  <a:pt x="0" y="0"/>
                </a:lnTo>
                <a:close/>
              </a:path>
              <a:path w="4519930" h="1391920">
                <a:moveTo>
                  <a:pt x="3912870" y="106679"/>
                </a:moveTo>
                <a:lnTo>
                  <a:pt x="1469389" y="106679"/>
                </a:lnTo>
                <a:lnTo>
                  <a:pt x="1404458" y="108273"/>
                </a:lnTo>
                <a:lnTo>
                  <a:pt x="1340190" y="112900"/>
                </a:lnTo>
                <a:lnTo>
                  <a:pt x="1277250" y="120326"/>
                </a:lnTo>
                <a:lnTo>
                  <a:pt x="1216300" y="130317"/>
                </a:lnTo>
                <a:lnTo>
                  <a:pt x="1158006" y="142641"/>
                </a:lnTo>
                <a:lnTo>
                  <a:pt x="1103030" y="157065"/>
                </a:lnTo>
                <a:lnTo>
                  <a:pt x="1052036" y="173355"/>
                </a:lnTo>
                <a:lnTo>
                  <a:pt x="1005688" y="191277"/>
                </a:lnTo>
                <a:lnTo>
                  <a:pt x="964649" y="210599"/>
                </a:lnTo>
                <a:lnTo>
                  <a:pt x="929584" y="231088"/>
                </a:lnTo>
                <a:lnTo>
                  <a:pt x="880028" y="274631"/>
                </a:lnTo>
                <a:lnTo>
                  <a:pt x="862329" y="320039"/>
                </a:lnTo>
                <a:lnTo>
                  <a:pt x="4519930" y="320039"/>
                </a:lnTo>
                <a:lnTo>
                  <a:pt x="4502231" y="274631"/>
                </a:lnTo>
                <a:lnTo>
                  <a:pt x="4452675" y="231088"/>
                </a:lnTo>
                <a:lnTo>
                  <a:pt x="4417610" y="210599"/>
                </a:lnTo>
                <a:lnTo>
                  <a:pt x="4376571" y="191277"/>
                </a:lnTo>
                <a:lnTo>
                  <a:pt x="4330223" y="173355"/>
                </a:lnTo>
                <a:lnTo>
                  <a:pt x="4279229" y="157065"/>
                </a:lnTo>
                <a:lnTo>
                  <a:pt x="4224253" y="142641"/>
                </a:lnTo>
                <a:lnTo>
                  <a:pt x="4165959" y="130317"/>
                </a:lnTo>
                <a:lnTo>
                  <a:pt x="4105009" y="120326"/>
                </a:lnTo>
                <a:lnTo>
                  <a:pt x="4042069" y="112900"/>
                </a:lnTo>
                <a:lnTo>
                  <a:pt x="3977801" y="108273"/>
                </a:lnTo>
                <a:lnTo>
                  <a:pt x="3912870" y="10667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8270" y="5994999"/>
            <a:ext cx="4519930" cy="1391920"/>
          </a:xfrm>
          <a:custGeom>
            <a:avLst/>
            <a:gdLst/>
            <a:ahLst/>
            <a:cxnLst/>
            <a:rect l="l" t="t" r="r" b="b"/>
            <a:pathLst>
              <a:path w="4519930" h="1391920">
                <a:moveTo>
                  <a:pt x="1469389" y="106679"/>
                </a:moveTo>
                <a:lnTo>
                  <a:pt x="1404458" y="108273"/>
                </a:lnTo>
                <a:lnTo>
                  <a:pt x="1340190" y="112900"/>
                </a:lnTo>
                <a:lnTo>
                  <a:pt x="1277250" y="120326"/>
                </a:lnTo>
                <a:lnTo>
                  <a:pt x="1216300" y="130317"/>
                </a:lnTo>
                <a:lnTo>
                  <a:pt x="1158006" y="142641"/>
                </a:lnTo>
                <a:lnTo>
                  <a:pt x="1103030" y="157065"/>
                </a:lnTo>
                <a:lnTo>
                  <a:pt x="1052036" y="173354"/>
                </a:lnTo>
                <a:lnTo>
                  <a:pt x="1005688" y="191277"/>
                </a:lnTo>
                <a:lnTo>
                  <a:pt x="964649" y="210599"/>
                </a:lnTo>
                <a:lnTo>
                  <a:pt x="929584" y="231088"/>
                </a:lnTo>
                <a:lnTo>
                  <a:pt x="880028" y="274631"/>
                </a:lnTo>
                <a:lnTo>
                  <a:pt x="862329" y="320039"/>
                </a:lnTo>
                <a:lnTo>
                  <a:pt x="0" y="0"/>
                </a:lnTo>
                <a:lnTo>
                  <a:pt x="862329" y="640079"/>
                </a:lnTo>
                <a:lnTo>
                  <a:pt x="862329" y="857249"/>
                </a:lnTo>
                <a:lnTo>
                  <a:pt x="862329" y="1017269"/>
                </a:lnTo>
                <a:lnTo>
                  <a:pt x="862329" y="1177289"/>
                </a:lnTo>
                <a:lnTo>
                  <a:pt x="866865" y="1200129"/>
                </a:lnTo>
                <a:lnTo>
                  <a:pt x="901156" y="1244970"/>
                </a:lnTo>
                <a:lnTo>
                  <a:pt x="964649" y="1287100"/>
                </a:lnTo>
                <a:lnTo>
                  <a:pt x="1005688" y="1306552"/>
                </a:lnTo>
                <a:lnTo>
                  <a:pt x="1052036" y="1324609"/>
                </a:lnTo>
                <a:lnTo>
                  <a:pt x="1103030" y="1341034"/>
                </a:lnTo>
                <a:lnTo>
                  <a:pt x="1158006" y="1355588"/>
                </a:lnTo>
                <a:lnTo>
                  <a:pt x="1216300" y="1368030"/>
                </a:lnTo>
                <a:lnTo>
                  <a:pt x="1277250" y="1378124"/>
                </a:lnTo>
                <a:lnTo>
                  <a:pt x="1340190" y="1385629"/>
                </a:lnTo>
                <a:lnTo>
                  <a:pt x="1404458" y="1390307"/>
                </a:lnTo>
                <a:lnTo>
                  <a:pt x="1469389" y="1391920"/>
                </a:lnTo>
                <a:lnTo>
                  <a:pt x="1925319" y="1391920"/>
                </a:lnTo>
                <a:lnTo>
                  <a:pt x="2381250" y="1391920"/>
                </a:lnTo>
                <a:lnTo>
                  <a:pt x="3001009" y="1391920"/>
                </a:lnTo>
                <a:lnTo>
                  <a:pt x="3456939" y="1391920"/>
                </a:lnTo>
                <a:lnTo>
                  <a:pt x="3912870" y="1391920"/>
                </a:lnTo>
                <a:lnTo>
                  <a:pt x="3977801" y="1390307"/>
                </a:lnTo>
                <a:lnTo>
                  <a:pt x="4042069" y="1385629"/>
                </a:lnTo>
                <a:lnTo>
                  <a:pt x="4105009" y="1378124"/>
                </a:lnTo>
                <a:lnTo>
                  <a:pt x="4165959" y="1368030"/>
                </a:lnTo>
                <a:lnTo>
                  <a:pt x="4224253" y="1355588"/>
                </a:lnTo>
                <a:lnTo>
                  <a:pt x="4279229" y="1341034"/>
                </a:lnTo>
                <a:lnTo>
                  <a:pt x="4330223" y="1324609"/>
                </a:lnTo>
                <a:lnTo>
                  <a:pt x="4376571" y="1306552"/>
                </a:lnTo>
                <a:lnTo>
                  <a:pt x="4417610" y="1287100"/>
                </a:lnTo>
                <a:lnTo>
                  <a:pt x="4452675" y="1266493"/>
                </a:lnTo>
                <a:lnTo>
                  <a:pt x="4502231" y="1222769"/>
                </a:lnTo>
                <a:lnTo>
                  <a:pt x="4519930" y="1177289"/>
                </a:lnTo>
                <a:lnTo>
                  <a:pt x="4519930" y="1017269"/>
                </a:lnTo>
                <a:lnTo>
                  <a:pt x="4519930" y="857249"/>
                </a:lnTo>
                <a:lnTo>
                  <a:pt x="4519930" y="640079"/>
                </a:lnTo>
                <a:lnTo>
                  <a:pt x="4519930" y="480059"/>
                </a:lnTo>
                <a:lnTo>
                  <a:pt x="4519930" y="320039"/>
                </a:lnTo>
                <a:lnTo>
                  <a:pt x="4515394" y="297218"/>
                </a:lnTo>
                <a:lnTo>
                  <a:pt x="4481103" y="252509"/>
                </a:lnTo>
                <a:lnTo>
                  <a:pt x="4417610" y="210599"/>
                </a:lnTo>
                <a:lnTo>
                  <a:pt x="4376571" y="191277"/>
                </a:lnTo>
                <a:lnTo>
                  <a:pt x="4330223" y="173355"/>
                </a:lnTo>
                <a:lnTo>
                  <a:pt x="4279229" y="157065"/>
                </a:lnTo>
                <a:lnTo>
                  <a:pt x="4224253" y="142641"/>
                </a:lnTo>
                <a:lnTo>
                  <a:pt x="4165959" y="130317"/>
                </a:lnTo>
                <a:lnTo>
                  <a:pt x="4105009" y="120326"/>
                </a:lnTo>
                <a:lnTo>
                  <a:pt x="4042069" y="112900"/>
                </a:lnTo>
                <a:lnTo>
                  <a:pt x="3977801" y="108273"/>
                </a:lnTo>
                <a:lnTo>
                  <a:pt x="3912870" y="106679"/>
                </a:lnTo>
                <a:lnTo>
                  <a:pt x="3456939" y="106679"/>
                </a:lnTo>
                <a:lnTo>
                  <a:pt x="3001009" y="106679"/>
                </a:lnTo>
                <a:lnTo>
                  <a:pt x="2381250" y="106679"/>
                </a:lnTo>
                <a:lnTo>
                  <a:pt x="1925319" y="106679"/>
                </a:lnTo>
                <a:lnTo>
                  <a:pt x="1469389" y="106679"/>
                </a:lnTo>
                <a:close/>
              </a:path>
            </a:pathLst>
          </a:custGeom>
          <a:ln w="18329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58409" y="6198199"/>
            <a:ext cx="3139440" cy="10680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3400"/>
              </a:lnSpc>
              <a:spcBef>
                <a:spcPts val="240"/>
              </a:spcBef>
            </a:pPr>
            <a:r>
              <a:rPr sz="1800" i="1" spc="-15" dirty="0">
                <a:latin typeface="Arial"/>
                <a:cs typeface="Arial"/>
              </a:rPr>
              <a:t>Wait </a:t>
            </a:r>
            <a:r>
              <a:rPr sz="1800" i="1" spc="-5" dirty="0">
                <a:latin typeface="Arial"/>
                <a:cs typeface="Arial"/>
              </a:rPr>
              <a:t>for all threads in the </a:t>
            </a:r>
            <a:r>
              <a:rPr sz="1800" i="1" spc="-10" dirty="0">
                <a:latin typeface="Arial"/>
                <a:cs typeface="Arial"/>
              </a:rPr>
              <a:t>block  </a:t>
            </a:r>
            <a:r>
              <a:rPr sz="1800" i="1" dirty="0">
                <a:latin typeface="Arial"/>
                <a:cs typeface="Arial"/>
              </a:rPr>
              <a:t>to </a:t>
            </a:r>
            <a:r>
              <a:rPr sz="1800" i="1" spc="-10" dirty="0">
                <a:latin typeface="Arial"/>
                <a:cs typeface="Arial"/>
              </a:rPr>
              <a:t>complete </a:t>
            </a:r>
            <a:r>
              <a:rPr sz="1800" i="1" spc="-5" dirty="0">
                <a:latin typeface="Arial"/>
                <a:cs typeface="Arial"/>
              </a:rPr>
              <a:t>before starting the  </a:t>
            </a:r>
            <a:r>
              <a:rPr sz="1800" i="1" spc="-10" dirty="0">
                <a:latin typeface="Arial"/>
                <a:cs typeface="Arial"/>
              </a:rPr>
              <a:t>next </a:t>
            </a:r>
            <a:r>
              <a:rPr sz="1800" i="1" spc="-5" dirty="0">
                <a:latin typeface="Arial"/>
                <a:cs typeface="Arial"/>
              </a:rPr>
              <a:t>iteration </a:t>
            </a:r>
            <a:r>
              <a:rPr sz="1800" i="1" spc="-10" dirty="0">
                <a:latin typeface="Arial"/>
                <a:cs typeface="Arial"/>
              </a:rPr>
              <a:t>(overwriting  local_p and local_q)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4679" y="4801199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604520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4800" y="4693249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2459" y="5845140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604519" y="0"/>
                </a:moveTo>
                <a:lnTo>
                  <a:pt x="0" y="0"/>
                </a:lnTo>
              </a:path>
            </a:pathLst>
          </a:custGeom>
          <a:ln w="71882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2579" y="5737190"/>
            <a:ext cx="323850" cy="215900"/>
          </a:xfrm>
          <a:custGeom>
            <a:avLst/>
            <a:gdLst/>
            <a:ahLst/>
            <a:cxnLst/>
            <a:rect l="l" t="t" r="r" b="b"/>
            <a:pathLst>
              <a:path w="323850" h="215900">
                <a:moveTo>
                  <a:pt x="323850" y="0"/>
                </a:moveTo>
                <a:lnTo>
                  <a:pt x="0" y="107950"/>
                </a:lnTo>
                <a:lnTo>
                  <a:pt x="323850" y="215900"/>
                </a:lnTo>
                <a:lnTo>
                  <a:pt x="323850" y="0"/>
                </a:lnTo>
                <a:close/>
              </a:path>
            </a:pathLst>
          </a:custGeom>
          <a:solidFill>
            <a:srgbClr val="FF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CUDA</a:t>
            </a:r>
            <a:r>
              <a:rPr spc="-140" dirty="0"/>
              <a:t> </a:t>
            </a:r>
            <a:r>
              <a:rPr dirty="0"/>
              <a:t>Programming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81159" y="6875419"/>
            <a:ext cx="32004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z="1400" dirty="0">
                <a:latin typeface="Times New Roman"/>
                <a:cs typeface="Times New Roman"/>
              </a:rPr>
              <a:t>99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20900" y="55432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FF0000"/>
                </a:solidFill>
                <a:latin typeface="Arial"/>
                <a:cs typeface="Arial"/>
              </a:rPr>
              <a:t>The new matmul</a:t>
            </a:r>
            <a:r>
              <a:rPr sz="4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FF0000"/>
                </a:solidFill>
                <a:latin typeface="Arial"/>
                <a:cs typeface="Arial"/>
              </a:rPr>
              <a:t>kernel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0" y="183321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319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45" dirty="0">
                <a:latin typeface="Arial"/>
                <a:cs typeface="Arial"/>
              </a:rPr>
              <a:t>●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661760"/>
            <a:ext cx="781430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setup and kernel invocation remain the same  See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cuda-matmul.cu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11137</Words>
  <Application>Microsoft Office PowerPoint</Application>
  <PresentationFormat>自定义</PresentationFormat>
  <Paragraphs>2311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7" baseType="lpstr">
      <vt:lpstr>Arial</vt:lpstr>
      <vt:lpstr>Calibri</vt:lpstr>
      <vt:lpstr>Cambria</vt:lpstr>
      <vt:lpstr>Courier New</vt:lpstr>
      <vt:lpstr>Times New Roman</vt:lpstr>
      <vt:lpstr>Verdana</vt:lpstr>
      <vt:lpstr>Office Theme</vt:lpstr>
      <vt:lpstr>CUDA Programming</vt:lpstr>
      <vt:lpstr>Acknowledgments</vt:lpstr>
      <vt:lpstr>Introduction</vt:lpstr>
      <vt:lpstr>CUDA</vt:lpstr>
      <vt:lpstr>Hello, world: CUDA</vt:lpstr>
      <vt:lpstr>Hello, world: OpenCL</vt:lpstr>
      <vt:lpstr>Terminology</vt:lpstr>
      <vt:lpstr>Basic concepts</vt:lpstr>
      <vt:lpstr>PowerPoint 演示文稿</vt:lpstr>
      <vt:lpstr>Simple Processing Flow</vt:lpstr>
      <vt:lpstr>Simple Processing Flow</vt:lpstr>
      <vt:lpstr>Terminology</vt:lpstr>
      <vt:lpstr>Terminology</vt:lpstr>
      <vt:lpstr>Automatic scalability</vt:lpstr>
      <vt:lpstr>Summary</vt:lpstr>
      <vt:lpstr>CUDA thread scheduling</vt:lpstr>
      <vt:lpstr>Single Instruction Multiple Data</vt:lpstr>
      <vt:lpstr>Hands-on introduction to CUDA programming</vt:lpstr>
      <vt:lpstr>Hello World!</vt:lpstr>
      <vt:lpstr>Hello World! with Device Code</vt:lpstr>
      <vt:lpstr>Hello World! with Device Code</vt:lpstr>
      <vt:lpstr>Hello World! with Device Code</vt:lpstr>
      <vt:lpstr>Hello World! with Device Code</vt:lpstr>
      <vt:lpstr>Parallel Programming in CUDA/C</vt:lpstr>
      <vt:lpstr>Addition on the Device</vt:lpstr>
      <vt:lpstr>Addition on the Device</vt:lpstr>
      <vt:lpstr>Memory Management</vt:lpstr>
      <vt:lpstr>Addition on the Device: main()</vt:lpstr>
      <vt:lpstr>Coordinating Host &amp; Device</vt:lpstr>
      <vt:lpstr>Running in parallel</vt:lpstr>
      <vt:lpstr>Moving to Parallel</vt:lpstr>
      <vt:lpstr>Vector Addition on the Device</vt:lpstr>
      <vt:lpstr>Vector Addition on the Device</vt:lpstr>
      <vt:lpstr>PowerPoint 演示文稿</vt:lpstr>
      <vt:lpstr>Review</vt:lpstr>
      <vt:lpstr>Introducing threads</vt:lpstr>
      <vt:lpstr>CUDA Threads</vt:lpstr>
      <vt:lpstr>CUDA Threads</vt:lpstr>
      <vt:lpstr>PowerPoint 演示文稿</vt:lpstr>
      <vt:lpstr>Combining threads and blocks</vt:lpstr>
      <vt:lpstr>Combining Blocks and Threads</vt:lpstr>
      <vt:lpstr>Combining Blocks and Threads</vt:lpstr>
      <vt:lpstr>Indexing Arrays with Blocks and  Threads</vt:lpstr>
      <vt:lpstr>Indexing arrays: Example</vt:lpstr>
      <vt:lpstr>Vector Addition with Blocks and  Threads</vt:lpstr>
      <vt:lpstr>Addition with blocks and threads</vt:lpstr>
      <vt:lpstr>Handling arbitrary vector sizes</vt:lpstr>
      <vt:lpstr>Review</vt:lpstr>
      <vt:lpstr>Why Bother with Threads?</vt:lpstr>
      <vt:lpstr>Cooperating threads</vt:lpstr>
      <vt:lpstr>1D Stencil</vt:lpstr>
      <vt:lpstr>Implementing Within a Block</vt:lpstr>
      <vt:lpstr>Sharing Data Between Threads</vt:lpstr>
      <vt:lpstr>CUDA memory model</vt:lpstr>
      <vt:lpstr>Implementing with shared memory</vt:lpstr>
      <vt:lpstr>Implementing with shared memory</vt:lpstr>
      <vt:lpstr>Implementing with shared memory</vt:lpstr>
      <vt:lpstr>Implementing with shared memory</vt:lpstr>
      <vt:lpstr>Implementing with shared memory</vt:lpstr>
      <vt:lpstr>Stencil kernel (does not work!)</vt:lpstr>
      <vt:lpstr>The problem</vt:lpstr>
      <vt:lpstr>The solution: syncthreads()</vt:lpstr>
      <vt:lpstr>Stencil kernel that works</vt:lpstr>
      <vt:lpstr>Review</vt:lpstr>
      <vt:lpstr>Managing the device</vt:lpstr>
      <vt:lpstr>Timing CUDA kernels</vt:lpstr>
      <vt:lpstr>The device qualifier</vt:lpstr>
      <vt:lpstr>The host qualifier</vt:lpstr>
      <vt:lpstr>Recap function declaration</vt:lpstr>
      <vt:lpstr>The device qualifier</vt:lpstr>
      <vt:lpstr>The constant qualifier</vt:lpstr>
      <vt:lpstr>Reporting Errors</vt:lpstr>
      <vt:lpstr>Reporting Errors</vt:lpstr>
      <vt:lpstr>Device management</vt:lpstr>
      <vt:lpstr>Device management</vt:lpstr>
      <vt:lpstr>Limits on the lab machine</vt:lpstr>
      <vt:lpstr>Limits on the lab machine</vt:lpstr>
      <vt:lpstr>Higher Block Dimensions</vt:lpstr>
      <vt:lpstr>Matrix-Matrix multiply</vt:lpstr>
      <vt:lpstr>Matrix-Matrix multiply with  thread blocks</vt:lpstr>
      <vt:lpstr>Setting up the thread blocks</vt:lpstr>
      <vt:lpstr>Examples</vt:lpstr>
      <vt:lpstr>Kernel invocation</vt:lpstr>
      <vt:lpstr>The matmul kernel</vt:lpstr>
      <vt:lpstr>The matmul kernel</vt:lpstr>
      <vt:lpstr>Matrix-Matrix multiply</vt:lpstr>
      <vt:lpstr>Reducing the memory pressure</vt:lpstr>
      <vt:lpstr>Reducing the memory pressure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How the new kernel works</vt:lpstr>
      <vt:lpstr>The new matmul kernel</vt:lpstr>
      <vt:lpstr>PowerPoint 演示文稿</vt:lpstr>
      <vt:lpstr>PowerPoint 演示文稿</vt:lpstr>
      <vt:lpstr>Reduction on the GPU</vt:lpstr>
      <vt:lpstr>Problem statement</vt:lpstr>
      <vt:lpstr>Solution #0 (naive) Thread 0 of each block computes the local sum</vt:lpstr>
      <vt:lpstr>Solution #0 kernel</vt:lpstr>
      <vt:lpstr>Solution #1 (better)</vt:lpstr>
      <vt:lpstr>Solution #1 kernel</vt:lpstr>
      <vt:lpstr>Atomic operations with CUDA</vt:lpstr>
      <vt:lpstr>Atomic functions</vt:lpstr>
      <vt:lpstr>Atomic functions</vt:lpstr>
      <vt:lpstr>Atomic functions</vt:lpstr>
      <vt:lpstr>Reduction with atomic operations</vt:lpstr>
      <vt:lpstr>Memory Access Optimization Techniques for  GPUs</vt:lpstr>
      <vt:lpstr>CUDA memory model</vt:lpstr>
      <vt:lpstr>Memory access patterns</vt:lpstr>
      <vt:lpstr>Caching load</vt:lpstr>
      <vt:lpstr>Caching load</vt:lpstr>
      <vt:lpstr>Caching load</vt:lpstr>
      <vt:lpstr>Caching load</vt:lpstr>
      <vt:lpstr>Caching load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GPU memory optimization  guidelines</vt:lpstr>
      <vt:lpstr>Performance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Programming</dc:title>
  <dc:subject>High performance computing</dc:subject>
  <cp:keywords>CUDA; GPGPU; CUDA kernel</cp:keywords>
  <cp:lastModifiedBy>zha yufei</cp:lastModifiedBy>
  <cp:revision>2</cp:revision>
  <dcterms:created xsi:type="dcterms:W3CDTF">2020-02-28T00:17:40Z</dcterms:created>
  <dcterms:modified xsi:type="dcterms:W3CDTF">2020-03-01T11:08:13Z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2019-11-16T00:00:00Z</vt:filetime>
  </property>
  <property fmtid="{D5CDD505-2E9C-101B-9397-08002B2CF9AE}" pid="3" name="Creator">
    <vt:lpwstr>Impress</vt:lpwstr>
  </property>
  <property fmtid="{D5CDD505-2E9C-101B-9397-08002B2CF9AE}" pid="4" name="LastSaved">
    <vt:filetime>2019-11-16T00:00:00Z</vt:filetime>
  </property>
</Properties>
</file>